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858" r:id="rId1"/>
  </p:sldMasterIdLst>
  <p:notesMasterIdLst>
    <p:notesMasterId r:id="rId39"/>
  </p:notesMasterIdLst>
  <p:handoutMasterIdLst>
    <p:handoutMasterId r:id="rId40"/>
  </p:handoutMasterIdLst>
  <p:sldIdLst>
    <p:sldId id="266" r:id="rId2"/>
    <p:sldId id="616" r:id="rId3"/>
    <p:sldId id="334" r:id="rId4"/>
    <p:sldId id="580" r:id="rId5"/>
    <p:sldId id="579" r:id="rId6"/>
    <p:sldId id="336" r:id="rId7"/>
    <p:sldId id="338" r:id="rId8"/>
    <p:sldId id="424" r:id="rId9"/>
    <p:sldId id="582" r:id="rId10"/>
    <p:sldId id="600" r:id="rId11"/>
    <p:sldId id="601" r:id="rId12"/>
    <p:sldId id="602" r:id="rId13"/>
    <p:sldId id="603" r:id="rId14"/>
    <p:sldId id="614" r:id="rId15"/>
    <p:sldId id="615" r:id="rId16"/>
    <p:sldId id="606" r:id="rId17"/>
    <p:sldId id="607" r:id="rId18"/>
    <p:sldId id="608" r:id="rId19"/>
    <p:sldId id="609" r:id="rId20"/>
    <p:sldId id="581" r:id="rId21"/>
    <p:sldId id="586" r:id="rId22"/>
    <p:sldId id="575" r:id="rId23"/>
    <p:sldId id="588" r:id="rId24"/>
    <p:sldId id="584" r:id="rId25"/>
    <p:sldId id="340" r:id="rId26"/>
    <p:sldId id="325" r:id="rId27"/>
    <p:sldId id="328" r:id="rId28"/>
    <p:sldId id="329" r:id="rId29"/>
    <p:sldId id="610" r:id="rId30"/>
    <p:sldId id="611" r:id="rId31"/>
    <p:sldId id="612" r:id="rId32"/>
    <p:sldId id="497" r:id="rId33"/>
    <p:sldId id="509" r:id="rId34"/>
    <p:sldId id="510" r:id="rId35"/>
    <p:sldId id="511" r:id="rId36"/>
    <p:sldId id="617" r:id="rId37"/>
    <p:sldId id="613" r:id="rId38"/>
  </p:sldIdLst>
  <p:sldSz cx="9144000" cy="6858000" type="screen4x3"/>
  <p:notesSz cx="6858000" cy="9947275"/>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C0A354D-057C-BF0A-9DAD-E7A648143B2B}" name="Anne-Cécile SOHY" initials="AS" userId="S::ACSO@cwape.be::d237faba-5ae7-4501-a296-4d15016e04da" providerId="AD"/>
  <p188:author id="{F7F3CC68-FE96-A8DD-AF16-AA5599E00D55}" name="Julie HAYETTE" initials="JH" userId="S::jhay@cwape.be::0b4cb517-9c64-4f46-b70a-406bff9ec107" providerId="AD"/>
  <p188:author id="{F266E8AA-8B2D-AD95-6F9C-9C1F460AB645}" name="Fanny GEERTS" initials="FG" userId="S::fgee@cwape.be::6c1d5798-01b9-482f-b834-9f5699a962a1" providerId="AD"/>
  <p188:author id="{360318C8-D79D-DF84-0A86-5C7F8D323E39}" name="Stéphane RENIER" initials="SR" userId="S::SREN@cwape.be::3652e7c4-a8cc-4914-be9d-4b84e61c0b55" providerId="AD"/>
  <p188:author id="{97EBE0E4-F2FC-C590-12D8-6DA6670EF05E}" name="Elise BIHAIN" initials="EB" userId="S::ebih@cwape.be::3ab94ce6-308a-40ff-9f59-8aa336da2583"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Liana COZIGOU" initials="LC" lastIdx="7" clrIdx="0">
    <p:extLst>
      <p:ext uri="{19B8F6BF-5375-455C-9EA6-DF929625EA0E}">
        <p15:presenceInfo xmlns:p15="http://schemas.microsoft.com/office/powerpoint/2012/main" userId="S::lcoz@cwape.be::f2c440ab-c474-40ca-a056-2813e76594f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76F7E"/>
    <a:srgbClr val="F18700"/>
    <a:srgbClr val="C56027"/>
    <a:srgbClr val="67CC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762" autoAdjust="0"/>
  </p:normalViewPr>
  <p:slideViewPr>
    <p:cSldViewPr snapToGrid="0">
      <p:cViewPr varScale="1">
        <p:scale>
          <a:sx n="75" d="100"/>
          <a:sy n="75" d="100"/>
        </p:scale>
        <p:origin x="1622" y="48"/>
      </p:cViewPr>
      <p:guideLst/>
    </p:cSldViewPr>
  </p:slideViewPr>
  <p:outlineViewPr>
    <p:cViewPr>
      <p:scale>
        <a:sx n="33" d="100"/>
        <a:sy n="33" d="100"/>
      </p:scale>
      <p:origin x="0" y="-16434"/>
    </p:cViewPr>
  </p:outlineViewPr>
  <p:notesTextViewPr>
    <p:cViewPr>
      <p:scale>
        <a:sx n="3" d="2"/>
        <a:sy n="3" d="2"/>
      </p:scale>
      <p:origin x="0" y="0"/>
    </p:cViewPr>
  </p:notesTextViewPr>
  <p:sorterViewPr>
    <p:cViewPr>
      <p:scale>
        <a:sx n="100" d="100"/>
        <a:sy n="100" d="100"/>
      </p:scale>
      <p:origin x="0" y="-792"/>
    </p:cViewPr>
  </p:sorterViewPr>
  <p:notesViewPr>
    <p:cSldViewPr snapToGrid="0">
      <p:cViewPr varScale="1">
        <p:scale>
          <a:sx n="55" d="100"/>
          <a:sy n="55" d="100"/>
        </p:scale>
        <p:origin x="2256" y="6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8/10/relationships/authors" Target="authors.xml"/><Relationship Id="rId20" Type="http://schemas.openxmlformats.org/officeDocument/2006/relationships/slide" Target="slides/slide19.xml"/><Relationship Id="rId41"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F081C71-C467-47A3-A36E-FBDF4C196F15}" type="doc">
      <dgm:prSet loTypeId="urn:microsoft.com/office/officeart/2005/8/layout/orgChart1" loCatId="hierarchy" qsTypeId="urn:microsoft.com/office/officeart/2005/8/quickstyle/simple1#1" qsCatId="simple" csTypeId="urn:microsoft.com/office/officeart/2005/8/colors/accent1_2#1" csCatId="accent1" phldr="1"/>
      <dgm:spPr/>
      <dgm:t>
        <a:bodyPr/>
        <a:lstStyle/>
        <a:p>
          <a:endParaRPr lang="fr-BE"/>
        </a:p>
      </dgm:t>
    </dgm:pt>
    <dgm:pt modelId="{504905A1-63DD-4B87-9233-14257886FDD4}">
      <dgm:prSet phldrT="[Texte]"/>
      <dgm:spPr/>
      <dgm:t>
        <a:bodyPr/>
        <a:lstStyle/>
        <a:p>
          <a:pPr algn="ctr"/>
          <a:r>
            <a:rPr lang="fr-BE" b="1" dirty="0"/>
            <a:t>Président</a:t>
          </a:r>
        </a:p>
      </dgm:t>
    </dgm:pt>
    <dgm:pt modelId="{D92C425E-4003-4D97-98AE-72ED372E5E7E}" type="parTrans" cxnId="{B04C9AA6-1F7A-491F-9364-ECAD9180FB9F}">
      <dgm:prSet/>
      <dgm:spPr/>
      <dgm:t>
        <a:bodyPr/>
        <a:lstStyle/>
        <a:p>
          <a:pPr algn="ctr"/>
          <a:endParaRPr lang="fr-BE"/>
        </a:p>
      </dgm:t>
    </dgm:pt>
    <dgm:pt modelId="{E89AC9D2-26B3-4DE2-87BE-10D4F7BF4F67}" type="sibTrans" cxnId="{B04C9AA6-1F7A-491F-9364-ECAD9180FB9F}">
      <dgm:prSet/>
      <dgm:spPr/>
      <dgm:t>
        <a:bodyPr/>
        <a:lstStyle/>
        <a:p>
          <a:pPr algn="ctr"/>
          <a:endParaRPr lang="fr-BE"/>
        </a:p>
      </dgm:t>
    </dgm:pt>
    <dgm:pt modelId="{D4BCD73E-E61F-40EF-9504-A8CB7E2ABC5B}" type="asst">
      <dgm:prSet phldrT="[Texte]"/>
      <dgm:spPr>
        <a:solidFill>
          <a:srgbClr val="F18700"/>
        </a:solidFill>
      </dgm:spPr>
      <dgm:t>
        <a:bodyPr/>
        <a:lstStyle/>
        <a:p>
          <a:pPr algn="ctr"/>
          <a:r>
            <a:rPr lang="fr-BE" b="1" dirty="0">
              <a:solidFill>
                <a:schemeClr val="tx1"/>
              </a:solidFill>
            </a:rPr>
            <a:t>Secrétaire général contractuel</a:t>
          </a:r>
        </a:p>
        <a:p>
          <a:pPr algn="ctr"/>
          <a:r>
            <a:rPr lang="fr-BE" dirty="0">
              <a:solidFill>
                <a:schemeClr val="tx1"/>
              </a:solidFill>
            </a:rPr>
            <a:t>Unité dorsale</a:t>
          </a:r>
        </a:p>
      </dgm:t>
    </dgm:pt>
    <dgm:pt modelId="{F923ACBB-9350-4254-9675-33C897CE19A2}" type="parTrans" cxnId="{D2513763-C605-4F61-8776-F84440CDFDA8}">
      <dgm:prSet/>
      <dgm:spPr/>
      <dgm:t>
        <a:bodyPr/>
        <a:lstStyle/>
        <a:p>
          <a:pPr algn="ctr"/>
          <a:endParaRPr lang="fr-BE"/>
        </a:p>
      </dgm:t>
    </dgm:pt>
    <dgm:pt modelId="{05266115-1E9E-46D4-858F-07B979C2092B}" type="sibTrans" cxnId="{D2513763-C605-4F61-8776-F84440CDFDA8}">
      <dgm:prSet/>
      <dgm:spPr/>
      <dgm:t>
        <a:bodyPr/>
        <a:lstStyle/>
        <a:p>
          <a:pPr algn="ctr"/>
          <a:endParaRPr lang="fr-BE"/>
        </a:p>
      </dgm:t>
    </dgm:pt>
    <dgm:pt modelId="{C8EE99FD-F52C-4349-9312-DC8FCEE4F508}">
      <dgm:prSet phldrT="[Texte]"/>
      <dgm:spPr/>
      <dgm:t>
        <a:bodyPr/>
        <a:lstStyle/>
        <a:p>
          <a:pPr algn="ctr"/>
          <a:r>
            <a:rPr lang="fr-BE" b="1" dirty="0"/>
            <a:t>Directeur socio-économique</a:t>
          </a:r>
          <a:br>
            <a:rPr lang="fr-BE" b="1" dirty="0"/>
          </a:br>
          <a:r>
            <a:rPr lang="fr-BE" b="1" dirty="0"/>
            <a:t>et tarifaire</a:t>
          </a:r>
        </a:p>
      </dgm:t>
    </dgm:pt>
    <dgm:pt modelId="{1761833C-92B4-4F59-B076-A9DB6249C7A8}" type="parTrans" cxnId="{4616B831-7B47-4E1C-83A8-1DC13268789B}">
      <dgm:prSet/>
      <dgm:spPr/>
      <dgm:t>
        <a:bodyPr/>
        <a:lstStyle/>
        <a:p>
          <a:pPr algn="ctr"/>
          <a:endParaRPr lang="fr-BE"/>
        </a:p>
      </dgm:t>
    </dgm:pt>
    <dgm:pt modelId="{FF021C5B-0696-4236-A93C-5300298A135D}" type="sibTrans" cxnId="{4616B831-7B47-4E1C-83A8-1DC13268789B}">
      <dgm:prSet/>
      <dgm:spPr/>
      <dgm:t>
        <a:bodyPr/>
        <a:lstStyle/>
        <a:p>
          <a:pPr algn="ctr"/>
          <a:endParaRPr lang="fr-BE"/>
        </a:p>
      </dgm:t>
    </dgm:pt>
    <dgm:pt modelId="{0902D73B-E3EB-400F-8A91-8EFBB002D989}">
      <dgm:prSet phldrT="[Texte]"/>
      <dgm:spPr/>
      <dgm:t>
        <a:bodyPr/>
        <a:lstStyle/>
        <a:p>
          <a:pPr algn="ctr"/>
          <a:r>
            <a:rPr lang="fr-BE" b="1" dirty="0"/>
            <a:t>Directeur technique </a:t>
          </a:r>
        </a:p>
      </dgm:t>
    </dgm:pt>
    <dgm:pt modelId="{45589D32-2B1A-480E-B250-81C41E12CA34}" type="parTrans" cxnId="{CDB6BA06-DEB6-4B85-9370-24D5A723B282}">
      <dgm:prSet/>
      <dgm:spPr/>
      <dgm:t>
        <a:bodyPr/>
        <a:lstStyle/>
        <a:p>
          <a:pPr algn="ctr"/>
          <a:endParaRPr lang="fr-BE"/>
        </a:p>
      </dgm:t>
    </dgm:pt>
    <dgm:pt modelId="{94EE548A-0205-47E7-96AE-4DDC0F9D2138}" type="sibTrans" cxnId="{CDB6BA06-DEB6-4B85-9370-24D5A723B282}">
      <dgm:prSet/>
      <dgm:spPr/>
      <dgm:t>
        <a:bodyPr/>
        <a:lstStyle/>
        <a:p>
          <a:pPr algn="ctr"/>
          <a:endParaRPr lang="fr-BE"/>
        </a:p>
      </dgm:t>
    </dgm:pt>
    <dgm:pt modelId="{58120C31-1153-433D-A988-F81C07529322}">
      <dgm:prSet/>
      <dgm:spPr/>
      <dgm:t>
        <a:bodyPr/>
        <a:lstStyle/>
        <a:p>
          <a:pPr algn="ctr"/>
          <a:r>
            <a:rPr lang="fr-BE" b="1" dirty="0"/>
            <a:t>Directeur des services aux consommateurs </a:t>
          </a:r>
          <a:br>
            <a:rPr lang="fr-BE" b="1" dirty="0"/>
          </a:br>
          <a:r>
            <a:rPr lang="fr-BE" b="1" dirty="0"/>
            <a:t>et des services juridiques</a:t>
          </a:r>
        </a:p>
      </dgm:t>
    </dgm:pt>
    <dgm:pt modelId="{F1538267-FA1C-4381-96BD-1E0AF095E854}" type="parTrans" cxnId="{9C87B124-2D5E-4CBB-9050-15722EBF71EA}">
      <dgm:prSet/>
      <dgm:spPr/>
      <dgm:t>
        <a:bodyPr/>
        <a:lstStyle/>
        <a:p>
          <a:pPr algn="ctr"/>
          <a:endParaRPr lang="fr-BE"/>
        </a:p>
      </dgm:t>
    </dgm:pt>
    <dgm:pt modelId="{ADEB3C87-8428-4B61-A88F-478BA938C276}" type="sibTrans" cxnId="{9C87B124-2D5E-4CBB-9050-15722EBF71EA}">
      <dgm:prSet/>
      <dgm:spPr/>
      <dgm:t>
        <a:bodyPr/>
        <a:lstStyle/>
        <a:p>
          <a:pPr algn="ctr"/>
          <a:endParaRPr lang="fr-BE"/>
        </a:p>
      </dgm:t>
    </dgm:pt>
    <dgm:pt modelId="{B667E926-AD6F-42A6-8230-771C3CD1B582}">
      <dgm:prSet/>
      <dgm:spPr>
        <a:solidFill>
          <a:srgbClr val="F18700"/>
        </a:solidFill>
      </dgm:spPr>
      <dgm:t>
        <a:bodyPr/>
        <a:lstStyle/>
        <a:p>
          <a:r>
            <a:rPr lang="fr-BE" b="1" dirty="0">
              <a:solidFill>
                <a:schemeClr val="tx1"/>
              </a:solidFill>
            </a:rPr>
            <a:t>Service régional </a:t>
          </a:r>
          <a:br>
            <a:rPr lang="fr-BE" b="1" dirty="0">
              <a:solidFill>
                <a:schemeClr val="tx1"/>
              </a:solidFill>
            </a:rPr>
          </a:br>
          <a:r>
            <a:rPr lang="fr-BE" b="1" dirty="0">
              <a:solidFill>
                <a:schemeClr val="tx1"/>
              </a:solidFill>
            </a:rPr>
            <a:t>de médiation</a:t>
          </a:r>
        </a:p>
      </dgm:t>
    </dgm:pt>
    <dgm:pt modelId="{A7808EA2-33B3-4CD1-8EFE-11B7BB5D84DB}" type="parTrans" cxnId="{2084A8DF-EBB4-46FC-B462-EA72986C9876}">
      <dgm:prSet/>
      <dgm:spPr/>
      <dgm:t>
        <a:bodyPr/>
        <a:lstStyle/>
        <a:p>
          <a:endParaRPr lang="fr-BE"/>
        </a:p>
      </dgm:t>
    </dgm:pt>
    <dgm:pt modelId="{47836BE1-A6D0-4B71-A28D-DDEE40A59D45}" type="sibTrans" cxnId="{2084A8DF-EBB4-46FC-B462-EA72986C9876}">
      <dgm:prSet/>
      <dgm:spPr/>
      <dgm:t>
        <a:bodyPr/>
        <a:lstStyle/>
        <a:p>
          <a:endParaRPr lang="fr-BE"/>
        </a:p>
      </dgm:t>
    </dgm:pt>
    <dgm:pt modelId="{1D74A713-6CBC-4DE8-95F7-6AC722475ACD}" type="pres">
      <dgm:prSet presAssocID="{6F081C71-C467-47A3-A36E-FBDF4C196F15}" presName="hierChild1" presStyleCnt="0">
        <dgm:presLayoutVars>
          <dgm:orgChart val="1"/>
          <dgm:chPref val="1"/>
          <dgm:dir/>
          <dgm:animOne val="branch"/>
          <dgm:animLvl val="lvl"/>
          <dgm:resizeHandles/>
        </dgm:presLayoutVars>
      </dgm:prSet>
      <dgm:spPr/>
    </dgm:pt>
    <dgm:pt modelId="{92951E58-EF62-4632-A7F3-E3AF0426051D}" type="pres">
      <dgm:prSet presAssocID="{504905A1-63DD-4B87-9233-14257886FDD4}" presName="hierRoot1" presStyleCnt="0">
        <dgm:presLayoutVars>
          <dgm:hierBranch val="init"/>
        </dgm:presLayoutVars>
      </dgm:prSet>
      <dgm:spPr/>
    </dgm:pt>
    <dgm:pt modelId="{39F75FE8-EEBC-4CA6-9E2F-F8FDB4F3FC2A}" type="pres">
      <dgm:prSet presAssocID="{504905A1-63DD-4B87-9233-14257886FDD4}" presName="rootComposite1" presStyleCnt="0"/>
      <dgm:spPr/>
    </dgm:pt>
    <dgm:pt modelId="{991471DA-D94E-4702-BB9C-0A27CD46D793}" type="pres">
      <dgm:prSet presAssocID="{504905A1-63DD-4B87-9233-14257886FDD4}" presName="rootText1" presStyleLbl="node0" presStyleIdx="0" presStyleCnt="1">
        <dgm:presLayoutVars>
          <dgm:chPref val="3"/>
        </dgm:presLayoutVars>
      </dgm:prSet>
      <dgm:spPr/>
    </dgm:pt>
    <dgm:pt modelId="{57D5ED2F-E40A-4AE6-AF3B-E8A3957A151B}" type="pres">
      <dgm:prSet presAssocID="{504905A1-63DD-4B87-9233-14257886FDD4}" presName="rootConnector1" presStyleLbl="node1" presStyleIdx="0" presStyleCnt="0"/>
      <dgm:spPr/>
    </dgm:pt>
    <dgm:pt modelId="{D5DD2C6C-2D67-46E9-B39A-6F4AA7136107}" type="pres">
      <dgm:prSet presAssocID="{504905A1-63DD-4B87-9233-14257886FDD4}" presName="hierChild2" presStyleCnt="0"/>
      <dgm:spPr/>
    </dgm:pt>
    <dgm:pt modelId="{1F79DDBA-EB60-4B5F-8F83-A08C065878E4}" type="pres">
      <dgm:prSet presAssocID="{1761833C-92B4-4F59-B076-A9DB6249C7A8}" presName="Name37" presStyleLbl="parChTrans1D2" presStyleIdx="0" presStyleCnt="4"/>
      <dgm:spPr/>
    </dgm:pt>
    <dgm:pt modelId="{8130CE0B-7A81-4E5C-8410-5363E8861206}" type="pres">
      <dgm:prSet presAssocID="{C8EE99FD-F52C-4349-9312-DC8FCEE4F508}" presName="hierRoot2" presStyleCnt="0">
        <dgm:presLayoutVars>
          <dgm:hierBranch val="init"/>
        </dgm:presLayoutVars>
      </dgm:prSet>
      <dgm:spPr/>
    </dgm:pt>
    <dgm:pt modelId="{FA431AB9-2310-4D77-9370-275B9D680232}" type="pres">
      <dgm:prSet presAssocID="{C8EE99FD-F52C-4349-9312-DC8FCEE4F508}" presName="rootComposite" presStyleCnt="0"/>
      <dgm:spPr/>
    </dgm:pt>
    <dgm:pt modelId="{4684BC7E-9392-4DB7-B336-6B2E93F5E3E6}" type="pres">
      <dgm:prSet presAssocID="{C8EE99FD-F52C-4349-9312-DC8FCEE4F508}" presName="rootText" presStyleLbl="node2" presStyleIdx="0" presStyleCnt="3" custScaleX="120620" custScaleY="103836">
        <dgm:presLayoutVars>
          <dgm:chPref val="3"/>
        </dgm:presLayoutVars>
      </dgm:prSet>
      <dgm:spPr/>
    </dgm:pt>
    <dgm:pt modelId="{7FF0F1F8-06CD-48C9-98CC-F41370ADDD77}" type="pres">
      <dgm:prSet presAssocID="{C8EE99FD-F52C-4349-9312-DC8FCEE4F508}" presName="rootConnector" presStyleLbl="node2" presStyleIdx="0" presStyleCnt="3"/>
      <dgm:spPr/>
    </dgm:pt>
    <dgm:pt modelId="{D1DF7E97-C121-4FA1-B7A8-1AC9D8B03E5E}" type="pres">
      <dgm:prSet presAssocID="{C8EE99FD-F52C-4349-9312-DC8FCEE4F508}" presName="hierChild4" presStyleCnt="0"/>
      <dgm:spPr/>
    </dgm:pt>
    <dgm:pt modelId="{B6E01D63-9E83-4925-883C-3BF846639E0B}" type="pres">
      <dgm:prSet presAssocID="{C8EE99FD-F52C-4349-9312-DC8FCEE4F508}" presName="hierChild5" presStyleCnt="0"/>
      <dgm:spPr/>
    </dgm:pt>
    <dgm:pt modelId="{F82949E6-DFB4-4271-B1A2-A896D99462A3}" type="pres">
      <dgm:prSet presAssocID="{45589D32-2B1A-480E-B250-81C41E12CA34}" presName="Name37" presStyleLbl="parChTrans1D2" presStyleIdx="1" presStyleCnt="4"/>
      <dgm:spPr/>
    </dgm:pt>
    <dgm:pt modelId="{9C3B3A5E-B449-4F09-8543-F77076D3AC66}" type="pres">
      <dgm:prSet presAssocID="{0902D73B-E3EB-400F-8A91-8EFBB002D989}" presName="hierRoot2" presStyleCnt="0">
        <dgm:presLayoutVars>
          <dgm:hierBranch val="init"/>
        </dgm:presLayoutVars>
      </dgm:prSet>
      <dgm:spPr/>
    </dgm:pt>
    <dgm:pt modelId="{D2C442AF-2552-4633-9765-E926BF16CF25}" type="pres">
      <dgm:prSet presAssocID="{0902D73B-E3EB-400F-8A91-8EFBB002D989}" presName="rootComposite" presStyleCnt="0"/>
      <dgm:spPr/>
    </dgm:pt>
    <dgm:pt modelId="{C7706894-78ED-4FF7-9856-6D86DA6098C0}" type="pres">
      <dgm:prSet presAssocID="{0902D73B-E3EB-400F-8A91-8EFBB002D989}" presName="rootText" presStyleLbl="node2" presStyleIdx="1" presStyleCnt="3" custScaleX="120620" custScaleY="103836" custLinFactNeighborX="-545" custLinFactNeighborY="471">
        <dgm:presLayoutVars>
          <dgm:chPref val="3"/>
        </dgm:presLayoutVars>
      </dgm:prSet>
      <dgm:spPr/>
    </dgm:pt>
    <dgm:pt modelId="{A2E32523-2E8A-4140-AC57-1A4124CC99D6}" type="pres">
      <dgm:prSet presAssocID="{0902D73B-E3EB-400F-8A91-8EFBB002D989}" presName="rootConnector" presStyleLbl="node2" presStyleIdx="1" presStyleCnt="3"/>
      <dgm:spPr/>
    </dgm:pt>
    <dgm:pt modelId="{A142E709-D952-43F7-8351-98608815E918}" type="pres">
      <dgm:prSet presAssocID="{0902D73B-E3EB-400F-8A91-8EFBB002D989}" presName="hierChild4" presStyleCnt="0"/>
      <dgm:spPr/>
    </dgm:pt>
    <dgm:pt modelId="{A4B66527-E5F4-4F1F-A9E6-137B887D54AE}" type="pres">
      <dgm:prSet presAssocID="{0902D73B-E3EB-400F-8A91-8EFBB002D989}" presName="hierChild5" presStyleCnt="0"/>
      <dgm:spPr/>
    </dgm:pt>
    <dgm:pt modelId="{394CFECE-821D-408E-861E-90A71DBEFF81}" type="pres">
      <dgm:prSet presAssocID="{F1538267-FA1C-4381-96BD-1E0AF095E854}" presName="Name37" presStyleLbl="parChTrans1D2" presStyleIdx="2" presStyleCnt="4"/>
      <dgm:spPr/>
    </dgm:pt>
    <dgm:pt modelId="{68EA499D-67FF-485C-BCD5-DC2FB21019F1}" type="pres">
      <dgm:prSet presAssocID="{58120C31-1153-433D-A988-F81C07529322}" presName="hierRoot2" presStyleCnt="0">
        <dgm:presLayoutVars>
          <dgm:hierBranch val="init"/>
        </dgm:presLayoutVars>
      </dgm:prSet>
      <dgm:spPr/>
    </dgm:pt>
    <dgm:pt modelId="{C58B24FE-76DD-406E-9932-A8489C5B371E}" type="pres">
      <dgm:prSet presAssocID="{58120C31-1153-433D-A988-F81C07529322}" presName="rootComposite" presStyleCnt="0"/>
      <dgm:spPr/>
    </dgm:pt>
    <dgm:pt modelId="{AEDD087D-7F6C-4B84-ABC8-85C8D14D8A78}" type="pres">
      <dgm:prSet presAssocID="{58120C31-1153-433D-A988-F81C07529322}" presName="rootText" presStyleLbl="node2" presStyleIdx="2" presStyleCnt="3" custScaleX="120620" custScaleY="103836">
        <dgm:presLayoutVars>
          <dgm:chPref val="3"/>
        </dgm:presLayoutVars>
      </dgm:prSet>
      <dgm:spPr/>
    </dgm:pt>
    <dgm:pt modelId="{4951D4DC-CBC9-4C95-95E1-EF5A0B8AD4C9}" type="pres">
      <dgm:prSet presAssocID="{58120C31-1153-433D-A988-F81C07529322}" presName="rootConnector" presStyleLbl="node2" presStyleIdx="2" presStyleCnt="3"/>
      <dgm:spPr/>
    </dgm:pt>
    <dgm:pt modelId="{A35FC9EE-751E-439B-9BBB-775FBD7988CD}" type="pres">
      <dgm:prSet presAssocID="{58120C31-1153-433D-A988-F81C07529322}" presName="hierChild4" presStyleCnt="0"/>
      <dgm:spPr/>
    </dgm:pt>
    <dgm:pt modelId="{CB805395-E12F-4219-BC97-1B492C9A29D4}" type="pres">
      <dgm:prSet presAssocID="{A7808EA2-33B3-4CD1-8EFE-11B7BB5D84DB}" presName="Name37" presStyleLbl="parChTrans1D3" presStyleIdx="0" presStyleCnt="1"/>
      <dgm:spPr/>
    </dgm:pt>
    <dgm:pt modelId="{D7EBBFC1-6A23-474F-B76B-5413E9417397}" type="pres">
      <dgm:prSet presAssocID="{B667E926-AD6F-42A6-8230-771C3CD1B582}" presName="hierRoot2" presStyleCnt="0">
        <dgm:presLayoutVars>
          <dgm:hierBranch val="init"/>
        </dgm:presLayoutVars>
      </dgm:prSet>
      <dgm:spPr/>
    </dgm:pt>
    <dgm:pt modelId="{F015B7E0-4F4C-4A85-92E7-80B64F73794E}" type="pres">
      <dgm:prSet presAssocID="{B667E926-AD6F-42A6-8230-771C3CD1B582}" presName="rootComposite" presStyleCnt="0"/>
      <dgm:spPr/>
    </dgm:pt>
    <dgm:pt modelId="{C6F1645E-2FD9-47E0-9B5D-226507FFA579}" type="pres">
      <dgm:prSet presAssocID="{B667E926-AD6F-42A6-8230-771C3CD1B582}" presName="rootText" presStyleLbl="node3" presStyleIdx="0" presStyleCnt="1" custLinFactNeighborY="-7175">
        <dgm:presLayoutVars>
          <dgm:chPref val="3"/>
        </dgm:presLayoutVars>
      </dgm:prSet>
      <dgm:spPr/>
    </dgm:pt>
    <dgm:pt modelId="{5053AD70-B584-408B-B0F3-595424F0FA65}" type="pres">
      <dgm:prSet presAssocID="{B667E926-AD6F-42A6-8230-771C3CD1B582}" presName="rootConnector" presStyleLbl="node3" presStyleIdx="0" presStyleCnt="1"/>
      <dgm:spPr/>
    </dgm:pt>
    <dgm:pt modelId="{90BDC951-BB56-4B33-8F30-847E4A4C83EC}" type="pres">
      <dgm:prSet presAssocID="{B667E926-AD6F-42A6-8230-771C3CD1B582}" presName="hierChild4" presStyleCnt="0"/>
      <dgm:spPr/>
    </dgm:pt>
    <dgm:pt modelId="{7708CF9F-0960-48FD-B5A6-C259C22CDFAF}" type="pres">
      <dgm:prSet presAssocID="{B667E926-AD6F-42A6-8230-771C3CD1B582}" presName="hierChild5" presStyleCnt="0"/>
      <dgm:spPr/>
    </dgm:pt>
    <dgm:pt modelId="{13EDD9A6-65C5-4D05-812E-5488E217328A}" type="pres">
      <dgm:prSet presAssocID="{58120C31-1153-433D-A988-F81C07529322}" presName="hierChild5" presStyleCnt="0"/>
      <dgm:spPr/>
    </dgm:pt>
    <dgm:pt modelId="{1AD3B3BF-E7B3-4558-8E87-20967A3B8D2E}" type="pres">
      <dgm:prSet presAssocID="{504905A1-63DD-4B87-9233-14257886FDD4}" presName="hierChild3" presStyleCnt="0"/>
      <dgm:spPr/>
    </dgm:pt>
    <dgm:pt modelId="{F3A2BE8B-8B59-4B47-BF96-AEDEA088D31D}" type="pres">
      <dgm:prSet presAssocID="{F923ACBB-9350-4254-9675-33C897CE19A2}" presName="Name111" presStyleLbl="parChTrans1D2" presStyleIdx="3" presStyleCnt="4"/>
      <dgm:spPr/>
    </dgm:pt>
    <dgm:pt modelId="{3F2A1EEA-3ADC-450F-B939-B2293FBFDFD9}" type="pres">
      <dgm:prSet presAssocID="{D4BCD73E-E61F-40EF-9504-A8CB7E2ABC5B}" presName="hierRoot3" presStyleCnt="0">
        <dgm:presLayoutVars>
          <dgm:hierBranch val="init"/>
        </dgm:presLayoutVars>
      </dgm:prSet>
      <dgm:spPr/>
    </dgm:pt>
    <dgm:pt modelId="{1646CEE5-BA81-4670-A5B3-5DD28BCB9DCC}" type="pres">
      <dgm:prSet presAssocID="{D4BCD73E-E61F-40EF-9504-A8CB7E2ABC5B}" presName="rootComposite3" presStyleCnt="0"/>
      <dgm:spPr/>
    </dgm:pt>
    <dgm:pt modelId="{B397E856-64A8-41DD-BCA8-D4567A49727A}" type="pres">
      <dgm:prSet presAssocID="{D4BCD73E-E61F-40EF-9504-A8CB7E2ABC5B}" presName="rootText3" presStyleLbl="asst1" presStyleIdx="0" presStyleCnt="1">
        <dgm:presLayoutVars>
          <dgm:chPref val="3"/>
        </dgm:presLayoutVars>
      </dgm:prSet>
      <dgm:spPr/>
    </dgm:pt>
    <dgm:pt modelId="{DAA04949-5427-4BB0-A700-2A6C71A2F8F1}" type="pres">
      <dgm:prSet presAssocID="{D4BCD73E-E61F-40EF-9504-A8CB7E2ABC5B}" presName="rootConnector3" presStyleLbl="asst1" presStyleIdx="0" presStyleCnt="1"/>
      <dgm:spPr/>
    </dgm:pt>
    <dgm:pt modelId="{B2D95254-5D3C-4C8C-ABF8-AA6929EAB686}" type="pres">
      <dgm:prSet presAssocID="{D4BCD73E-E61F-40EF-9504-A8CB7E2ABC5B}" presName="hierChild6" presStyleCnt="0"/>
      <dgm:spPr/>
    </dgm:pt>
    <dgm:pt modelId="{3E4371C3-8700-41AB-983C-121CEC9B08F0}" type="pres">
      <dgm:prSet presAssocID="{D4BCD73E-E61F-40EF-9504-A8CB7E2ABC5B}" presName="hierChild7" presStyleCnt="0"/>
      <dgm:spPr/>
    </dgm:pt>
  </dgm:ptLst>
  <dgm:cxnLst>
    <dgm:cxn modelId="{CDB6BA06-DEB6-4B85-9370-24D5A723B282}" srcId="{504905A1-63DD-4B87-9233-14257886FDD4}" destId="{0902D73B-E3EB-400F-8A91-8EFBB002D989}" srcOrd="2" destOrd="0" parTransId="{45589D32-2B1A-480E-B250-81C41E12CA34}" sibTransId="{94EE548A-0205-47E7-96AE-4DDC0F9D2138}"/>
    <dgm:cxn modelId="{9C87B124-2D5E-4CBB-9050-15722EBF71EA}" srcId="{504905A1-63DD-4B87-9233-14257886FDD4}" destId="{58120C31-1153-433D-A988-F81C07529322}" srcOrd="3" destOrd="0" parTransId="{F1538267-FA1C-4381-96BD-1E0AF095E854}" sibTransId="{ADEB3C87-8428-4B61-A88F-478BA938C276}"/>
    <dgm:cxn modelId="{BB367127-50A2-4C26-903B-27E0E9EA1F8D}" type="presOf" srcId="{1761833C-92B4-4F59-B076-A9DB6249C7A8}" destId="{1F79DDBA-EB60-4B5F-8F83-A08C065878E4}" srcOrd="0" destOrd="0" presId="urn:microsoft.com/office/officeart/2005/8/layout/orgChart1"/>
    <dgm:cxn modelId="{7F9A612E-9C01-41A1-994A-F9DE69457E00}" type="presOf" srcId="{D4BCD73E-E61F-40EF-9504-A8CB7E2ABC5B}" destId="{DAA04949-5427-4BB0-A700-2A6C71A2F8F1}" srcOrd="1" destOrd="0" presId="urn:microsoft.com/office/officeart/2005/8/layout/orgChart1"/>
    <dgm:cxn modelId="{02717631-BA03-4B06-92E8-CC809F1FD0E7}" type="presOf" srcId="{58120C31-1153-433D-A988-F81C07529322}" destId="{4951D4DC-CBC9-4C95-95E1-EF5A0B8AD4C9}" srcOrd="1" destOrd="0" presId="urn:microsoft.com/office/officeart/2005/8/layout/orgChart1"/>
    <dgm:cxn modelId="{4616B831-7B47-4E1C-83A8-1DC13268789B}" srcId="{504905A1-63DD-4B87-9233-14257886FDD4}" destId="{C8EE99FD-F52C-4349-9312-DC8FCEE4F508}" srcOrd="1" destOrd="0" parTransId="{1761833C-92B4-4F59-B076-A9DB6249C7A8}" sibTransId="{FF021C5B-0696-4236-A93C-5300298A135D}"/>
    <dgm:cxn modelId="{06157735-8636-4F3F-8C55-C5F84449D9A0}" type="presOf" srcId="{0902D73B-E3EB-400F-8A91-8EFBB002D989}" destId="{C7706894-78ED-4FF7-9856-6D86DA6098C0}" srcOrd="0" destOrd="0" presId="urn:microsoft.com/office/officeart/2005/8/layout/orgChart1"/>
    <dgm:cxn modelId="{D2513763-C605-4F61-8776-F84440CDFDA8}" srcId="{504905A1-63DD-4B87-9233-14257886FDD4}" destId="{D4BCD73E-E61F-40EF-9504-A8CB7E2ABC5B}" srcOrd="0" destOrd="0" parTransId="{F923ACBB-9350-4254-9675-33C897CE19A2}" sibTransId="{05266115-1E9E-46D4-858F-07B979C2092B}"/>
    <dgm:cxn modelId="{36E3AA66-8995-4C94-8105-C2773BE5B8BC}" type="presOf" srcId="{F1538267-FA1C-4381-96BD-1E0AF095E854}" destId="{394CFECE-821D-408E-861E-90A71DBEFF81}" srcOrd="0" destOrd="0" presId="urn:microsoft.com/office/officeart/2005/8/layout/orgChart1"/>
    <dgm:cxn modelId="{01673C67-0408-4C8B-976C-8A4E9C53E52B}" type="presOf" srcId="{6F081C71-C467-47A3-A36E-FBDF4C196F15}" destId="{1D74A713-6CBC-4DE8-95F7-6AC722475ACD}" srcOrd="0" destOrd="0" presId="urn:microsoft.com/office/officeart/2005/8/layout/orgChart1"/>
    <dgm:cxn modelId="{2C857468-4B7F-4D1D-A2F2-AEB160F8BF4F}" type="presOf" srcId="{D4BCD73E-E61F-40EF-9504-A8CB7E2ABC5B}" destId="{B397E856-64A8-41DD-BCA8-D4567A49727A}" srcOrd="0" destOrd="0" presId="urn:microsoft.com/office/officeart/2005/8/layout/orgChart1"/>
    <dgm:cxn modelId="{A85AA952-C918-48C6-95D4-6FE7112DB6AC}" type="presOf" srcId="{C8EE99FD-F52C-4349-9312-DC8FCEE4F508}" destId="{4684BC7E-9392-4DB7-B336-6B2E93F5E3E6}" srcOrd="0" destOrd="0" presId="urn:microsoft.com/office/officeart/2005/8/layout/orgChart1"/>
    <dgm:cxn modelId="{538A4C57-BD2A-4BEC-9CB4-FCEECFD5F8B1}" type="presOf" srcId="{A7808EA2-33B3-4CD1-8EFE-11B7BB5D84DB}" destId="{CB805395-E12F-4219-BC97-1B492C9A29D4}" srcOrd="0" destOrd="0" presId="urn:microsoft.com/office/officeart/2005/8/layout/orgChart1"/>
    <dgm:cxn modelId="{B0C4B07E-55B1-4B5A-A66A-E3D834EBFA95}" type="presOf" srcId="{F923ACBB-9350-4254-9675-33C897CE19A2}" destId="{F3A2BE8B-8B59-4B47-BF96-AEDEA088D31D}" srcOrd="0" destOrd="0" presId="urn:microsoft.com/office/officeart/2005/8/layout/orgChart1"/>
    <dgm:cxn modelId="{AEE93184-9B8B-4846-B377-1615DEB6524B}" type="presOf" srcId="{B667E926-AD6F-42A6-8230-771C3CD1B582}" destId="{C6F1645E-2FD9-47E0-9B5D-226507FFA579}" srcOrd="0" destOrd="0" presId="urn:microsoft.com/office/officeart/2005/8/layout/orgChart1"/>
    <dgm:cxn modelId="{4390D893-307C-488C-BBAB-4E328A6AA7F2}" type="presOf" srcId="{58120C31-1153-433D-A988-F81C07529322}" destId="{AEDD087D-7F6C-4B84-ABC8-85C8D14D8A78}" srcOrd="0" destOrd="0" presId="urn:microsoft.com/office/officeart/2005/8/layout/orgChart1"/>
    <dgm:cxn modelId="{B04C9AA6-1F7A-491F-9364-ECAD9180FB9F}" srcId="{6F081C71-C467-47A3-A36E-FBDF4C196F15}" destId="{504905A1-63DD-4B87-9233-14257886FDD4}" srcOrd="0" destOrd="0" parTransId="{D92C425E-4003-4D97-98AE-72ED372E5E7E}" sibTransId="{E89AC9D2-26B3-4DE2-87BE-10D4F7BF4F67}"/>
    <dgm:cxn modelId="{3176D1BC-8358-448F-AF1B-F979B7775232}" type="presOf" srcId="{504905A1-63DD-4B87-9233-14257886FDD4}" destId="{57D5ED2F-E40A-4AE6-AF3B-E8A3957A151B}" srcOrd="1" destOrd="0" presId="urn:microsoft.com/office/officeart/2005/8/layout/orgChart1"/>
    <dgm:cxn modelId="{30B8E7C1-D1F3-49C7-B02D-B6BF57F84327}" type="presOf" srcId="{45589D32-2B1A-480E-B250-81C41E12CA34}" destId="{F82949E6-DFB4-4271-B1A2-A896D99462A3}" srcOrd="0" destOrd="0" presId="urn:microsoft.com/office/officeart/2005/8/layout/orgChart1"/>
    <dgm:cxn modelId="{6EFFC5DB-E5B8-45CD-83F1-80154BFB994E}" type="presOf" srcId="{B667E926-AD6F-42A6-8230-771C3CD1B582}" destId="{5053AD70-B584-408B-B0F3-595424F0FA65}" srcOrd="1" destOrd="0" presId="urn:microsoft.com/office/officeart/2005/8/layout/orgChart1"/>
    <dgm:cxn modelId="{2084A8DF-EBB4-46FC-B462-EA72986C9876}" srcId="{58120C31-1153-433D-A988-F81C07529322}" destId="{B667E926-AD6F-42A6-8230-771C3CD1B582}" srcOrd="0" destOrd="0" parTransId="{A7808EA2-33B3-4CD1-8EFE-11B7BB5D84DB}" sibTransId="{47836BE1-A6D0-4B71-A28D-DDEE40A59D45}"/>
    <dgm:cxn modelId="{3C781CE7-4338-4A18-8404-DF04E431DBB6}" type="presOf" srcId="{C8EE99FD-F52C-4349-9312-DC8FCEE4F508}" destId="{7FF0F1F8-06CD-48C9-98CC-F41370ADDD77}" srcOrd="1" destOrd="0" presId="urn:microsoft.com/office/officeart/2005/8/layout/orgChart1"/>
    <dgm:cxn modelId="{A7B8BBF0-81C7-46DD-8FC6-5CA29AE51AA6}" type="presOf" srcId="{504905A1-63DD-4B87-9233-14257886FDD4}" destId="{991471DA-D94E-4702-BB9C-0A27CD46D793}" srcOrd="0" destOrd="0" presId="urn:microsoft.com/office/officeart/2005/8/layout/orgChart1"/>
    <dgm:cxn modelId="{FAC731FE-8C45-40F9-8BD4-46AD27242480}" type="presOf" srcId="{0902D73B-E3EB-400F-8A91-8EFBB002D989}" destId="{A2E32523-2E8A-4140-AC57-1A4124CC99D6}" srcOrd="1" destOrd="0" presId="urn:microsoft.com/office/officeart/2005/8/layout/orgChart1"/>
    <dgm:cxn modelId="{192E0E98-45E1-46C0-9EF9-436FDFC5C958}" type="presParOf" srcId="{1D74A713-6CBC-4DE8-95F7-6AC722475ACD}" destId="{92951E58-EF62-4632-A7F3-E3AF0426051D}" srcOrd="0" destOrd="0" presId="urn:microsoft.com/office/officeart/2005/8/layout/orgChart1"/>
    <dgm:cxn modelId="{7200532C-5845-4456-BEFA-821C3C7B0DC0}" type="presParOf" srcId="{92951E58-EF62-4632-A7F3-E3AF0426051D}" destId="{39F75FE8-EEBC-4CA6-9E2F-F8FDB4F3FC2A}" srcOrd="0" destOrd="0" presId="urn:microsoft.com/office/officeart/2005/8/layout/orgChart1"/>
    <dgm:cxn modelId="{0370C529-A1A7-42EF-9C54-A095369575B6}" type="presParOf" srcId="{39F75FE8-EEBC-4CA6-9E2F-F8FDB4F3FC2A}" destId="{991471DA-D94E-4702-BB9C-0A27CD46D793}" srcOrd="0" destOrd="0" presId="urn:microsoft.com/office/officeart/2005/8/layout/orgChart1"/>
    <dgm:cxn modelId="{05BC486D-E3EA-4288-8702-C62666CDCCEB}" type="presParOf" srcId="{39F75FE8-EEBC-4CA6-9E2F-F8FDB4F3FC2A}" destId="{57D5ED2F-E40A-4AE6-AF3B-E8A3957A151B}" srcOrd="1" destOrd="0" presId="urn:microsoft.com/office/officeart/2005/8/layout/orgChart1"/>
    <dgm:cxn modelId="{2D7E1D5D-4D1A-4DA2-9F2A-BB6DF4D82DDC}" type="presParOf" srcId="{92951E58-EF62-4632-A7F3-E3AF0426051D}" destId="{D5DD2C6C-2D67-46E9-B39A-6F4AA7136107}" srcOrd="1" destOrd="0" presId="urn:microsoft.com/office/officeart/2005/8/layout/orgChart1"/>
    <dgm:cxn modelId="{AD047858-0D3D-427D-A7D9-BD11806F9B6C}" type="presParOf" srcId="{D5DD2C6C-2D67-46E9-B39A-6F4AA7136107}" destId="{1F79DDBA-EB60-4B5F-8F83-A08C065878E4}" srcOrd="0" destOrd="0" presId="urn:microsoft.com/office/officeart/2005/8/layout/orgChart1"/>
    <dgm:cxn modelId="{8278B6A0-1CB9-447E-8A40-D9FCE9494CE3}" type="presParOf" srcId="{D5DD2C6C-2D67-46E9-B39A-6F4AA7136107}" destId="{8130CE0B-7A81-4E5C-8410-5363E8861206}" srcOrd="1" destOrd="0" presId="urn:microsoft.com/office/officeart/2005/8/layout/orgChart1"/>
    <dgm:cxn modelId="{2F0814A7-1169-4474-8BC4-25B3948C1153}" type="presParOf" srcId="{8130CE0B-7A81-4E5C-8410-5363E8861206}" destId="{FA431AB9-2310-4D77-9370-275B9D680232}" srcOrd="0" destOrd="0" presId="urn:microsoft.com/office/officeart/2005/8/layout/orgChart1"/>
    <dgm:cxn modelId="{D3F636C6-0495-41FE-922D-B1C4F5CAD4B8}" type="presParOf" srcId="{FA431AB9-2310-4D77-9370-275B9D680232}" destId="{4684BC7E-9392-4DB7-B336-6B2E93F5E3E6}" srcOrd="0" destOrd="0" presId="urn:microsoft.com/office/officeart/2005/8/layout/orgChart1"/>
    <dgm:cxn modelId="{6F39BF6C-F739-49F4-8260-CF8CBCA1F21F}" type="presParOf" srcId="{FA431AB9-2310-4D77-9370-275B9D680232}" destId="{7FF0F1F8-06CD-48C9-98CC-F41370ADDD77}" srcOrd="1" destOrd="0" presId="urn:microsoft.com/office/officeart/2005/8/layout/orgChart1"/>
    <dgm:cxn modelId="{97E4A5F1-9595-4B92-8ADB-318A3B6E0207}" type="presParOf" srcId="{8130CE0B-7A81-4E5C-8410-5363E8861206}" destId="{D1DF7E97-C121-4FA1-B7A8-1AC9D8B03E5E}" srcOrd="1" destOrd="0" presId="urn:microsoft.com/office/officeart/2005/8/layout/orgChart1"/>
    <dgm:cxn modelId="{3AA51D8B-F17A-4845-8B8C-D83C18871BD8}" type="presParOf" srcId="{8130CE0B-7A81-4E5C-8410-5363E8861206}" destId="{B6E01D63-9E83-4925-883C-3BF846639E0B}" srcOrd="2" destOrd="0" presId="urn:microsoft.com/office/officeart/2005/8/layout/orgChart1"/>
    <dgm:cxn modelId="{C864AA12-6FFF-4A94-80E0-5F31C660CCE7}" type="presParOf" srcId="{D5DD2C6C-2D67-46E9-B39A-6F4AA7136107}" destId="{F82949E6-DFB4-4271-B1A2-A896D99462A3}" srcOrd="2" destOrd="0" presId="urn:microsoft.com/office/officeart/2005/8/layout/orgChart1"/>
    <dgm:cxn modelId="{3ACDD01C-731C-457D-8E06-6BAC5552CFC1}" type="presParOf" srcId="{D5DD2C6C-2D67-46E9-B39A-6F4AA7136107}" destId="{9C3B3A5E-B449-4F09-8543-F77076D3AC66}" srcOrd="3" destOrd="0" presId="urn:microsoft.com/office/officeart/2005/8/layout/orgChart1"/>
    <dgm:cxn modelId="{A68FE712-76D9-4F8C-A473-78F1B5F98592}" type="presParOf" srcId="{9C3B3A5E-B449-4F09-8543-F77076D3AC66}" destId="{D2C442AF-2552-4633-9765-E926BF16CF25}" srcOrd="0" destOrd="0" presId="urn:microsoft.com/office/officeart/2005/8/layout/orgChart1"/>
    <dgm:cxn modelId="{ED8F56DE-F752-42C9-8346-56763B2ED88A}" type="presParOf" srcId="{D2C442AF-2552-4633-9765-E926BF16CF25}" destId="{C7706894-78ED-4FF7-9856-6D86DA6098C0}" srcOrd="0" destOrd="0" presId="urn:microsoft.com/office/officeart/2005/8/layout/orgChart1"/>
    <dgm:cxn modelId="{28235876-2C80-40BA-B969-E7E687DD8E49}" type="presParOf" srcId="{D2C442AF-2552-4633-9765-E926BF16CF25}" destId="{A2E32523-2E8A-4140-AC57-1A4124CC99D6}" srcOrd="1" destOrd="0" presId="urn:microsoft.com/office/officeart/2005/8/layout/orgChart1"/>
    <dgm:cxn modelId="{87B80057-009F-4A03-8305-0FEE3A7B50B7}" type="presParOf" srcId="{9C3B3A5E-B449-4F09-8543-F77076D3AC66}" destId="{A142E709-D952-43F7-8351-98608815E918}" srcOrd="1" destOrd="0" presId="urn:microsoft.com/office/officeart/2005/8/layout/orgChart1"/>
    <dgm:cxn modelId="{41FB11AF-139E-4E19-BC8A-E9E86DCEDA70}" type="presParOf" srcId="{9C3B3A5E-B449-4F09-8543-F77076D3AC66}" destId="{A4B66527-E5F4-4F1F-A9E6-137B887D54AE}" srcOrd="2" destOrd="0" presId="urn:microsoft.com/office/officeart/2005/8/layout/orgChart1"/>
    <dgm:cxn modelId="{AB0EDDA1-2368-404E-AAA4-063C5A4C6865}" type="presParOf" srcId="{D5DD2C6C-2D67-46E9-B39A-6F4AA7136107}" destId="{394CFECE-821D-408E-861E-90A71DBEFF81}" srcOrd="4" destOrd="0" presId="urn:microsoft.com/office/officeart/2005/8/layout/orgChart1"/>
    <dgm:cxn modelId="{0F43D96A-D9D7-48A7-A0CD-7C81D7108112}" type="presParOf" srcId="{D5DD2C6C-2D67-46E9-B39A-6F4AA7136107}" destId="{68EA499D-67FF-485C-BCD5-DC2FB21019F1}" srcOrd="5" destOrd="0" presId="urn:microsoft.com/office/officeart/2005/8/layout/orgChart1"/>
    <dgm:cxn modelId="{DBF08C0C-BD31-41F2-B24D-23A0C99B0FDB}" type="presParOf" srcId="{68EA499D-67FF-485C-BCD5-DC2FB21019F1}" destId="{C58B24FE-76DD-406E-9932-A8489C5B371E}" srcOrd="0" destOrd="0" presId="urn:microsoft.com/office/officeart/2005/8/layout/orgChart1"/>
    <dgm:cxn modelId="{E9C731BF-8138-49D7-A863-42566B032050}" type="presParOf" srcId="{C58B24FE-76DD-406E-9932-A8489C5B371E}" destId="{AEDD087D-7F6C-4B84-ABC8-85C8D14D8A78}" srcOrd="0" destOrd="0" presId="urn:microsoft.com/office/officeart/2005/8/layout/orgChart1"/>
    <dgm:cxn modelId="{3370B852-ABBE-4170-BCF0-290D305FA1A2}" type="presParOf" srcId="{C58B24FE-76DD-406E-9932-A8489C5B371E}" destId="{4951D4DC-CBC9-4C95-95E1-EF5A0B8AD4C9}" srcOrd="1" destOrd="0" presId="urn:microsoft.com/office/officeart/2005/8/layout/orgChart1"/>
    <dgm:cxn modelId="{287FF69C-46E2-4558-BED2-FDBA84DAD99B}" type="presParOf" srcId="{68EA499D-67FF-485C-BCD5-DC2FB21019F1}" destId="{A35FC9EE-751E-439B-9BBB-775FBD7988CD}" srcOrd="1" destOrd="0" presId="urn:microsoft.com/office/officeart/2005/8/layout/orgChart1"/>
    <dgm:cxn modelId="{E5741CC2-A178-42F5-9961-C9768D4DE963}" type="presParOf" srcId="{A35FC9EE-751E-439B-9BBB-775FBD7988CD}" destId="{CB805395-E12F-4219-BC97-1B492C9A29D4}" srcOrd="0" destOrd="0" presId="urn:microsoft.com/office/officeart/2005/8/layout/orgChart1"/>
    <dgm:cxn modelId="{5C5DF2A5-48F3-49BA-89AD-82CA43F294F2}" type="presParOf" srcId="{A35FC9EE-751E-439B-9BBB-775FBD7988CD}" destId="{D7EBBFC1-6A23-474F-B76B-5413E9417397}" srcOrd="1" destOrd="0" presId="urn:microsoft.com/office/officeart/2005/8/layout/orgChart1"/>
    <dgm:cxn modelId="{748B4625-311D-4102-A578-B86F702B9F16}" type="presParOf" srcId="{D7EBBFC1-6A23-474F-B76B-5413E9417397}" destId="{F015B7E0-4F4C-4A85-92E7-80B64F73794E}" srcOrd="0" destOrd="0" presId="urn:microsoft.com/office/officeart/2005/8/layout/orgChart1"/>
    <dgm:cxn modelId="{B66B0A14-8F8F-4086-9081-41B7066BA0F8}" type="presParOf" srcId="{F015B7E0-4F4C-4A85-92E7-80B64F73794E}" destId="{C6F1645E-2FD9-47E0-9B5D-226507FFA579}" srcOrd="0" destOrd="0" presId="urn:microsoft.com/office/officeart/2005/8/layout/orgChart1"/>
    <dgm:cxn modelId="{83D58146-1418-468B-89C1-8977EE357F73}" type="presParOf" srcId="{F015B7E0-4F4C-4A85-92E7-80B64F73794E}" destId="{5053AD70-B584-408B-B0F3-595424F0FA65}" srcOrd="1" destOrd="0" presId="urn:microsoft.com/office/officeart/2005/8/layout/orgChart1"/>
    <dgm:cxn modelId="{D2E6E128-B6AE-4031-B1BB-BFB1300592F7}" type="presParOf" srcId="{D7EBBFC1-6A23-474F-B76B-5413E9417397}" destId="{90BDC951-BB56-4B33-8F30-847E4A4C83EC}" srcOrd="1" destOrd="0" presId="urn:microsoft.com/office/officeart/2005/8/layout/orgChart1"/>
    <dgm:cxn modelId="{552141B8-97A1-4BAE-B193-454657C477E8}" type="presParOf" srcId="{D7EBBFC1-6A23-474F-B76B-5413E9417397}" destId="{7708CF9F-0960-48FD-B5A6-C259C22CDFAF}" srcOrd="2" destOrd="0" presId="urn:microsoft.com/office/officeart/2005/8/layout/orgChart1"/>
    <dgm:cxn modelId="{7A7EA8E4-4FD0-4CDA-933B-6C980471C701}" type="presParOf" srcId="{68EA499D-67FF-485C-BCD5-DC2FB21019F1}" destId="{13EDD9A6-65C5-4D05-812E-5488E217328A}" srcOrd="2" destOrd="0" presId="urn:microsoft.com/office/officeart/2005/8/layout/orgChart1"/>
    <dgm:cxn modelId="{14395291-331E-4AFD-948B-A230CED20A46}" type="presParOf" srcId="{92951E58-EF62-4632-A7F3-E3AF0426051D}" destId="{1AD3B3BF-E7B3-4558-8E87-20967A3B8D2E}" srcOrd="2" destOrd="0" presId="urn:microsoft.com/office/officeart/2005/8/layout/orgChart1"/>
    <dgm:cxn modelId="{C9289708-A5C4-4249-9C15-280546E1AB4D}" type="presParOf" srcId="{1AD3B3BF-E7B3-4558-8E87-20967A3B8D2E}" destId="{F3A2BE8B-8B59-4B47-BF96-AEDEA088D31D}" srcOrd="0" destOrd="0" presId="urn:microsoft.com/office/officeart/2005/8/layout/orgChart1"/>
    <dgm:cxn modelId="{75533C84-9004-4380-8F32-5D5A54AC1EB4}" type="presParOf" srcId="{1AD3B3BF-E7B3-4558-8E87-20967A3B8D2E}" destId="{3F2A1EEA-3ADC-450F-B939-B2293FBFDFD9}" srcOrd="1" destOrd="0" presId="urn:microsoft.com/office/officeart/2005/8/layout/orgChart1"/>
    <dgm:cxn modelId="{FEFFD926-3312-4DF6-99E0-2E7257357553}" type="presParOf" srcId="{3F2A1EEA-3ADC-450F-B939-B2293FBFDFD9}" destId="{1646CEE5-BA81-4670-A5B3-5DD28BCB9DCC}" srcOrd="0" destOrd="0" presId="urn:microsoft.com/office/officeart/2005/8/layout/orgChart1"/>
    <dgm:cxn modelId="{67ED7897-8B4E-42AE-AECE-5947CA567E2E}" type="presParOf" srcId="{1646CEE5-BA81-4670-A5B3-5DD28BCB9DCC}" destId="{B397E856-64A8-41DD-BCA8-D4567A49727A}" srcOrd="0" destOrd="0" presId="urn:microsoft.com/office/officeart/2005/8/layout/orgChart1"/>
    <dgm:cxn modelId="{0F11C8BF-3B57-454E-8745-C0B47E6697D2}" type="presParOf" srcId="{1646CEE5-BA81-4670-A5B3-5DD28BCB9DCC}" destId="{DAA04949-5427-4BB0-A700-2A6C71A2F8F1}" srcOrd="1" destOrd="0" presId="urn:microsoft.com/office/officeart/2005/8/layout/orgChart1"/>
    <dgm:cxn modelId="{83E52B56-D0C9-4788-B168-1C1005FFF44D}" type="presParOf" srcId="{3F2A1EEA-3ADC-450F-B939-B2293FBFDFD9}" destId="{B2D95254-5D3C-4C8C-ABF8-AA6929EAB686}" srcOrd="1" destOrd="0" presId="urn:microsoft.com/office/officeart/2005/8/layout/orgChart1"/>
    <dgm:cxn modelId="{45E81BFD-80FF-414C-8B64-64A11891148E}" type="presParOf" srcId="{3F2A1EEA-3ADC-450F-B939-B2293FBFDFD9}" destId="{3E4371C3-8700-41AB-983C-121CEC9B08F0}"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A2BE8B-8B59-4B47-BF96-AEDEA088D31D}">
      <dsp:nvSpPr>
        <dsp:cNvPr id="0" name=""/>
        <dsp:cNvSpPr/>
      </dsp:nvSpPr>
      <dsp:spPr>
        <a:xfrm>
          <a:off x="3697687" y="877334"/>
          <a:ext cx="183708" cy="804819"/>
        </a:xfrm>
        <a:custGeom>
          <a:avLst/>
          <a:gdLst/>
          <a:ahLst/>
          <a:cxnLst/>
          <a:rect l="0" t="0" r="0" b="0"/>
          <a:pathLst>
            <a:path>
              <a:moveTo>
                <a:pt x="183708" y="0"/>
              </a:moveTo>
              <a:lnTo>
                <a:pt x="183708" y="804819"/>
              </a:lnTo>
              <a:lnTo>
                <a:pt x="0" y="804819"/>
              </a:lnTo>
            </a:path>
          </a:pathLst>
        </a:custGeom>
        <a:noFill/>
        <a:ln w="2222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B805395-E12F-4219-BC97-1B492C9A29D4}">
      <dsp:nvSpPr>
        <dsp:cNvPr id="0" name=""/>
        <dsp:cNvSpPr/>
      </dsp:nvSpPr>
      <dsp:spPr>
        <a:xfrm>
          <a:off x="5515039" y="3395334"/>
          <a:ext cx="316556" cy="742052"/>
        </a:xfrm>
        <a:custGeom>
          <a:avLst/>
          <a:gdLst/>
          <a:ahLst/>
          <a:cxnLst/>
          <a:rect l="0" t="0" r="0" b="0"/>
          <a:pathLst>
            <a:path>
              <a:moveTo>
                <a:pt x="0" y="0"/>
              </a:moveTo>
              <a:lnTo>
                <a:pt x="0" y="742052"/>
              </a:lnTo>
              <a:lnTo>
                <a:pt x="316556" y="742052"/>
              </a:lnTo>
            </a:path>
          </a:pathLst>
        </a:custGeom>
        <a:noFill/>
        <a:ln w="22225"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94CFECE-821D-408E-861E-90A71DBEFF81}">
      <dsp:nvSpPr>
        <dsp:cNvPr id="0" name=""/>
        <dsp:cNvSpPr/>
      </dsp:nvSpPr>
      <dsp:spPr>
        <a:xfrm>
          <a:off x="3881396" y="877334"/>
          <a:ext cx="2477794" cy="1609638"/>
        </a:xfrm>
        <a:custGeom>
          <a:avLst/>
          <a:gdLst/>
          <a:ahLst/>
          <a:cxnLst/>
          <a:rect l="0" t="0" r="0" b="0"/>
          <a:pathLst>
            <a:path>
              <a:moveTo>
                <a:pt x="0" y="0"/>
              </a:moveTo>
              <a:lnTo>
                <a:pt x="0" y="1425930"/>
              </a:lnTo>
              <a:lnTo>
                <a:pt x="2477794" y="1425930"/>
              </a:lnTo>
              <a:lnTo>
                <a:pt x="2477794" y="1609638"/>
              </a:lnTo>
            </a:path>
          </a:pathLst>
        </a:custGeom>
        <a:noFill/>
        <a:ln w="2222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82949E6-DFB4-4271-B1A2-A896D99462A3}">
      <dsp:nvSpPr>
        <dsp:cNvPr id="0" name=""/>
        <dsp:cNvSpPr/>
      </dsp:nvSpPr>
      <dsp:spPr>
        <a:xfrm>
          <a:off x="3826141" y="877334"/>
          <a:ext cx="91440" cy="1613759"/>
        </a:xfrm>
        <a:custGeom>
          <a:avLst/>
          <a:gdLst/>
          <a:ahLst/>
          <a:cxnLst/>
          <a:rect l="0" t="0" r="0" b="0"/>
          <a:pathLst>
            <a:path>
              <a:moveTo>
                <a:pt x="55255" y="0"/>
              </a:moveTo>
              <a:lnTo>
                <a:pt x="55255" y="1430050"/>
              </a:lnTo>
              <a:lnTo>
                <a:pt x="45720" y="1430050"/>
              </a:lnTo>
              <a:lnTo>
                <a:pt x="45720" y="1613759"/>
              </a:lnTo>
            </a:path>
          </a:pathLst>
        </a:custGeom>
        <a:noFill/>
        <a:ln w="2222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F79DDBA-EB60-4B5F-8F83-A08C065878E4}">
      <dsp:nvSpPr>
        <dsp:cNvPr id="0" name=""/>
        <dsp:cNvSpPr/>
      </dsp:nvSpPr>
      <dsp:spPr>
        <a:xfrm>
          <a:off x="1403602" y="877334"/>
          <a:ext cx="2477794" cy="1609638"/>
        </a:xfrm>
        <a:custGeom>
          <a:avLst/>
          <a:gdLst/>
          <a:ahLst/>
          <a:cxnLst/>
          <a:rect l="0" t="0" r="0" b="0"/>
          <a:pathLst>
            <a:path>
              <a:moveTo>
                <a:pt x="2477794" y="0"/>
              </a:moveTo>
              <a:lnTo>
                <a:pt x="2477794" y="1425930"/>
              </a:lnTo>
              <a:lnTo>
                <a:pt x="0" y="1425930"/>
              </a:lnTo>
              <a:lnTo>
                <a:pt x="0" y="1609638"/>
              </a:lnTo>
            </a:path>
          </a:pathLst>
        </a:custGeom>
        <a:noFill/>
        <a:ln w="2222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91471DA-D94E-4702-BB9C-0A27CD46D793}">
      <dsp:nvSpPr>
        <dsp:cNvPr id="0" name=""/>
        <dsp:cNvSpPr/>
      </dsp:nvSpPr>
      <dsp:spPr>
        <a:xfrm>
          <a:off x="3006592" y="2530"/>
          <a:ext cx="1749607" cy="874803"/>
        </a:xfrm>
        <a:prstGeom prst="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fr-BE" sz="1500" b="1" kern="1200" dirty="0"/>
            <a:t>Président</a:t>
          </a:r>
        </a:p>
      </dsp:txBody>
      <dsp:txXfrm>
        <a:off x="3006592" y="2530"/>
        <a:ext cx="1749607" cy="874803"/>
      </dsp:txXfrm>
    </dsp:sp>
    <dsp:sp modelId="{4684BC7E-9392-4DB7-B336-6B2E93F5E3E6}">
      <dsp:nvSpPr>
        <dsp:cNvPr id="0" name=""/>
        <dsp:cNvSpPr/>
      </dsp:nvSpPr>
      <dsp:spPr>
        <a:xfrm>
          <a:off x="348414" y="2486973"/>
          <a:ext cx="2110376" cy="908361"/>
        </a:xfrm>
        <a:prstGeom prst="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fr-BE" sz="1500" b="1" kern="1200" dirty="0"/>
            <a:t>Directeur socio-économique</a:t>
          </a:r>
          <a:br>
            <a:rPr lang="fr-BE" sz="1500" b="1" kern="1200" dirty="0"/>
          </a:br>
          <a:r>
            <a:rPr lang="fr-BE" sz="1500" b="1" kern="1200" dirty="0"/>
            <a:t>et tarifaire</a:t>
          </a:r>
        </a:p>
      </dsp:txBody>
      <dsp:txXfrm>
        <a:off x="348414" y="2486973"/>
        <a:ext cx="2110376" cy="908361"/>
      </dsp:txXfrm>
    </dsp:sp>
    <dsp:sp modelId="{C7706894-78ED-4FF7-9856-6D86DA6098C0}">
      <dsp:nvSpPr>
        <dsp:cNvPr id="0" name=""/>
        <dsp:cNvSpPr/>
      </dsp:nvSpPr>
      <dsp:spPr>
        <a:xfrm>
          <a:off x="2816672" y="2491093"/>
          <a:ext cx="2110376" cy="908361"/>
        </a:xfrm>
        <a:prstGeom prst="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fr-BE" sz="1500" b="1" kern="1200" dirty="0"/>
            <a:t>Directeur technique </a:t>
          </a:r>
        </a:p>
      </dsp:txBody>
      <dsp:txXfrm>
        <a:off x="2816672" y="2491093"/>
        <a:ext cx="2110376" cy="908361"/>
      </dsp:txXfrm>
    </dsp:sp>
    <dsp:sp modelId="{AEDD087D-7F6C-4B84-ABC8-85C8D14D8A78}">
      <dsp:nvSpPr>
        <dsp:cNvPr id="0" name=""/>
        <dsp:cNvSpPr/>
      </dsp:nvSpPr>
      <dsp:spPr>
        <a:xfrm>
          <a:off x="5304002" y="2486973"/>
          <a:ext cx="2110376" cy="908361"/>
        </a:xfrm>
        <a:prstGeom prst="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fr-BE" sz="1500" b="1" kern="1200" dirty="0"/>
            <a:t>Directeur des services aux consommateurs </a:t>
          </a:r>
          <a:br>
            <a:rPr lang="fr-BE" sz="1500" b="1" kern="1200" dirty="0"/>
          </a:br>
          <a:r>
            <a:rPr lang="fr-BE" sz="1500" b="1" kern="1200" dirty="0"/>
            <a:t>et des services juridiques</a:t>
          </a:r>
        </a:p>
      </dsp:txBody>
      <dsp:txXfrm>
        <a:off x="5304002" y="2486973"/>
        <a:ext cx="2110376" cy="908361"/>
      </dsp:txXfrm>
    </dsp:sp>
    <dsp:sp modelId="{C6F1645E-2FD9-47E0-9B5D-226507FFA579}">
      <dsp:nvSpPr>
        <dsp:cNvPr id="0" name=""/>
        <dsp:cNvSpPr/>
      </dsp:nvSpPr>
      <dsp:spPr>
        <a:xfrm>
          <a:off x="5831596" y="3699985"/>
          <a:ext cx="1749607" cy="874803"/>
        </a:xfrm>
        <a:prstGeom prst="rect">
          <a:avLst/>
        </a:prstGeom>
        <a:solidFill>
          <a:srgbClr val="F18700"/>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fr-BE" sz="1500" b="1" kern="1200" dirty="0">
              <a:solidFill>
                <a:schemeClr val="tx1"/>
              </a:solidFill>
            </a:rPr>
            <a:t>Service régional </a:t>
          </a:r>
          <a:br>
            <a:rPr lang="fr-BE" sz="1500" b="1" kern="1200" dirty="0">
              <a:solidFill>
                <a:schemeClr val="tx1"/>
              </a:solidFill>
            </a:rPr>
          </a:br>
          <a:r>
            <a:rPr lang="fr-BE" sz="1500" b="1" kern="1200" dirty="0">
              <a:solidFill>
                <a:schemeClr val="tx1"/>
              </a:solidFill>
            </a:rPr>
            <a:t>de médiation</a:t>
          </a:r>
        </a:p>
      </dsp:txBody>
      <dsp:txXfrm>
        <a:off x="5831596" y="3699985"/>
        <a:ext cx="1749607" cy="874803"/>
      </dsp:txXfrm>
    </dsp:sp>
    <dsp:sp modelId="{B397E856-64A8-41DD-BCA8-D4567A49727A}">
      <dsp:nvSpPr>
        <dsp:cNvPr id="0" name=""/>
        <dsp:cNvSpPr/>
      </dsp:nvSpPr>
      <dsp:spPr>
        <a:xfrm>
          <a:off x="1948080" y="1244752"/>
          <a:ext cx="1749607" cy="874803"/>
        </a:xfrm>
        <a:prstGeom prst="rect">
          <a:avLst/>
        </a:prstGeom>
        <a:solidFill>
          <a:srgbClr val="F18700"/>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fr-BE" sz="1500" b="1" kern="1200" dirty="0">
              <a:solidFill>
                <a:schemeClr val="tx1"/>
              </a:solidFill>
            </a:rPr>
            <a:t>Secrétaire général contractuel</a:t>
          </a:r>
        </a:p>
        <a:p>
          <a:pPr marL="0" lvl="0" indent="0" algn="ctr" defTabSz="666750">
            <a:lnSpc>
              <a:spcPct val="90000"/>
            </a:lnSpc>
            <a:spcBef>
              <a:spcPct val="0"/>
            </a:spcBef>
            <a:spcAft>
              <a:spcPct val="35000"/>
            </a:spcAft>
            <a:buNone/>
          </a:pPr>
          <a:r>
            <a:rPr lang="fr-BE" sz="1500" kern="1200" dirty="0">
              <a:solidFill>
                <a:schemeClr val="tx1"/>
              </a:solidFill>
            </a:rPr>
            <a:t>Unité dorsale</a:t>
          </a:r>
        </a:p>
      </dsp:txBody>
      <dsp:txXfrm>
        <a:off x="1948080" y="1244752"/>
        <a:ext cx="1749607" cy="874803"/>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0"/>
            <a:ext cx="2971800" cy="499091"/>
          </a:xfrm>
          <a:prstGeom prst="rect">
            <a:avLst/>
          </a:prstGeom>
        </p:spPr>
        <p:txBody>
          <a:bodyPr vert="horz" lIns="91869" tIns="45935" rIns="91869" bIns="45935" rtlCol="0"/>
          <a:lstStyle>
            <a:lvl1pPr algn="l">
              <a:defRPr sz="1200"/>
            </a:lvl1pPr>
          </a:lstStyle>
          <a:p>
            <a:endParaRPr lang="fr-BE" dirty="0"/>
          </a:p>
        </p:txBody>
      </p:sp>
      <p:sp>
        <p:nvSpPr>
          <p:cNvPr id="3" name="Espace réservé de la date 2"/>
          <p:cNvSpPr>
            <a:spLocks noGrp="1"/>
          </p:cNvSpPr>
          <p:nvPr>
            <p:ph type="dt" sz="quarter" idx="1"/>
          </p:nvPr>
        </p:nvSpPr>
        <p:spPr>
          <a:xfrm>
            <a:off x="3884615" y="0"/>
            <a:ext cx="2971800" cy="499091"/>
          </a:xfrm>
          <a:prstGeom prst="rect">
            <a:avLst/>
          </a:prstGeom>
        </p:spPr>
        <p:txBody>
          <a:bodyPr vert="horz" lIns="91869" tIns="45935" rIns="91869" bIns="45935" rtlCol="0"/>
          <a:lstStyle>
            <a:lvl1pPr algn="r">
              <a:defRPr sz="1200"/>
            </a:lvl1pPr>
          </a:lstStyle>
          <a:p>
            <a:fld id="{39310A50-C2DD-4784-B267-C36400A81273}" type="datetimeFigureOut">
              <a:rPr lang="fr-BE" smtClean="0"/>
              <a:t>09-12-25</a:t>
            </a:fld>
            <a:endParaRPr lang="fr-BE" dirty="0"/>
          </a:p>
        </p:txBody>
      </p:sp>
      <p:sp>
        <p:nvSpPr>
          <p:cNvPr id="4" name="Espace réservé du pied de page 3"/>
          <p:cNvSpPr>
            <a:spLocks noGrp="1"/>
          </p:cNvSpPr>
          <p:nvPr>
            <p:ph type="ftr" sz="quarter" idx="2"/>
          </p:nvPr>
        </p:nvSpPr>
        <p:spPr>
          <a:xfrm>
            <a:off x="1" y="9448187"/>
            <a:ext cx="2971800" cy="499090"/>
          </a:xfrm>
          <a:prstGeom prst="rect">
            <a:avLst/>
          </a:prstGeom>
        </p:spPr>
        <p:txBody>
          <a:bodyPr vert="horz" lIns="91869" tIns="45935" rIns="91869" bIns="45935" rtlCol="0" anchor="b"/>
          <a:lstStyle>
            <a:lvl1pPr algn="l">
              <a:defRPr sz="1200"/>
            </a:lvl1pPr>
          </a:lstStyle>
          <a:p>
            <a:endParaRPr lang="fr-BE" dirty="0"/>
          </a:p>
        </p:txBody>
      </p:sp>
      <p:sp>
        <p:nvSpPr>
          <p:cNvPr id="5" name="Espace réservé du numéro de diapositive 4"/>
          <p:cNvSpPr>
            <a:spLocks noGrp="1"/>
          </p:cNvSpPr>
          <p:nvPr>
            <p:ph type="sldNum" sz="quarter" idx="3"/>
          </p:nvPr>
        </p:nvSpPr>
        <p:spPr>
          <a:xfrm>
            <a:off x="3884615" y="9448187"/>
            <a:ext cx="2971800" cy="499090"/>
          </a:xfrm>
          <a:prstGeom prst="rect">
            <a:avLst/>
          </a:prstGeom>
        </p:spPr>
        <p:txBody>
          <a:bodyPr vert="horz" lIns="91869" tIns="45935" rIns="91869" bIns="45935" rtlCol="0" anchor="b"/>
          <a:lstStyle>
            <a:lvl1pPr algn="r">
              <a:defRPr sz="1200"/>
            </a:lvl1pPr>
          </a:lstStyle>
          <a:p>
            <a:fld id="{B1E0533D-2392-4434-BC7C-14A5CA460E90}" type="slidenum">
              <a:rPr lang="fr-BE" smtClean="0"/>
              <a:t>‹N°›</a:t>
            </a:fld>
            <a:endParaRPr lang="fr-BE" dirty="0"/>
          </a:p>
        </p:txBody>
      </p:sp>
    </p:spTree>
    <p:extLst>
      <p:ext uri="{BB962C8B-B14F-4D97-AF65-F5344CB8AC3E}">
        <p14:creationId xmlns:p14="http://schemas.microsoft.com/office/powerpoint/2010/main" val="34107188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0"/>
            <a:ext cx="2971800" cy="499091"/>
          </a:xfrm>
          <a:prstGeom prst="rect">
            <a:avLst/>
          </a:prstGeom>
        </p:spPr>
        <p:txBody>
          <a:bodyPr vert="horz" lIns="91869" tIns="45935" rIns="91869" bIns="45935" rtlCol="0"/>
          <a:lstStyle>
            <a:lvl1pPr algn="l">
              <a:defRPr sz="1200"/>
            </a:lvl1pPr>
          </a:lstStyle>
          <a:p>
            <a:endParaRPr lang="fr-BE" dirty="0"/>
          </a:p>
        </p:txBody>
      </p:sp>
      <p:sp>
        <p:nvSpPr>
          <p:cNvPr id="3" name="Espace réservé de la date 2"/>
          <p:cNvSpPr>
            <a:spLocks noGrp="1"/>
          </p:cNvSpPr>
          <p:nvPr>
            <p:ph type="dt" idx="1"/>
          </p:nvPr>
        </p:nvSpPr>
        <p:spPr>
          <a:xfrm>
            <a:off x="3884615" y="0"/>
            <a:ext cx="2971800" cy="499091"/>
          </a:xfrm>
          <a:prstGeom prst="rect">
            <a:avLst/>
          </a:prstGeom>
        </p:spPr>
        <p:txBody>
          <a:bodyPr vert="horz" lIns="91869" tIns="45935" rIns="91869" bIns="45935" rtlCol="0"/>
          <a:lstStyle>
            <a:lvl1pPr algn="r">
              <a:defRPr sz="1200"/>
            </a:lvl1pPr>
          </a:lstStyle>
          <a:p>
            <a:fld id="{8E71EB4E-85D1-4FF7-88D8-CB562F1367D9}" type="datetimeFigureOut">
              <a:rPr lang="fr-BE" smtClean="0"/>
              <a:t>09-12-25</a:t>
            </a:fld>
            <a:endParaRPr lang="fr-BE" dirty="0"/>
          </a:p>
        </p:txBody>
      </p:sp>
      <p:sp>
        <p:nvSpPr>
          <p:cNvPr id="4" name="Espace réservé de l'image des diapositives 3"/>
          <p:cNvSpPr>
            <a:spLocks noGrp="1" noRot="1" noChangeAspect="1"/>
          </p:cNvSpPr>
          <p:nvPr>
            <p:ph type="sldImg" idx="2"/>
          </p:nvPr>
        </p:nvSpPr>
        <p:spPr>
          <a:xfrm>
            <a:off x="1192213" y="1244600"/>
            <a:ext cx="4473575" cy="3355975"/>
          </a:xfrm>
          <a:prstGeom prst="rect">
            <a:avLst/>
          </a:prstGeom>
          <a:noFill/>
          <a:ln w="12700">
            <a:solidFill>
              <a:prstClr val="black"/>
            </a:solidFill>
          </a:ln>
        </p:spPr>
        <p:txBody>
          <a:bodyPr vert="horz" lIns="91869" tIns="45935" rIns="91869" bIns="45935" rtlCol="0" anchor="ctr"/>
          <a:lstStyle/>
          <a:p>
            <a:endParaRPr lang="fr-BE" dirty="0"/>
          </a:p>
        </p:txBody>
      </p:sp>
      <p:sp>
        <p:nvSpPr>
          <p:cNvPr id="5" name="Espace réservé des commentaires 4"/>
          <p:cNvSpPr>
            <a:spLocks noGrp="1"/>
          </p:cNvSpPr>
          <p:nvPr>
            <p:ph type="body" sz="quarter" idx="3"/>
          </p:nvPr>
        </p:nvSpPr>
        <p:spPr>
          <a:xfrm>
            <a:off x="685801" y="4787125"/>
            <a:ext cx="5486400" cy="3916740"/>
          </a:xfrm>
          <a:prstGeom prst="rect">
            <a:avLst/>
          </a:prstGeom>
        </p:spPr>
        <p:txBody>
          <a:bodyPr vert="horz" lIns="91869" tIns="45935" rIns="91869" bIns="45935"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1" y="9448187"/>
            <a:ext cx="2971800" cy="499090"/>
          </a:xfrm>
          <a:prstGeom prst="rect">
            <a:avLst/>
          </a:prstGeom>
        </p:spPr>
        <p:txBody>
          <a:bodyPr vert="horz" lIns="91869" tIns="45935" rIns="91869" bIns="45935" rtlCol="0" anchor="b"/>
          <a:lstStyle>
            <a:lvl1pPr algn="l">
              <a:defRPr sz="1200"/>
            </a:lvl1pPr>
          </a:lstStyle>
          <a:p>
            <a:endParaRPr lang="fr-BE" dirty="0"/>
          </a:p>
        </p:txBody>
      </p:sp>
      <p:sp>
        <p:nvSpPr>
          <p:cNvPr id="7" name="Espace réservé du numéro de diapositive 6"/>
          <p:cNvSpPr>
            <a:spLocks noGrp="1"/>
          </p:cNvSpPr>
          <p:nvPr>
            <p:ph type="sldNum" sz="quarter" idx="5"/>
          </p:nvPr>
        </p:nvSpPr>
        <p:spPr>
          <a:xfrm>
            <a:off x="3884615" y="9448187"/>
            <a:ext cx="2971800" cy="499090"/>
          </a:xfrm>
          <a:prstGeom prst="rect">
            <a:avLst/>
          </a:prstGeom>
        </p:spPr>
        <p:txBody>
          <a:bodyPr vert="horz" lIns="91869" tIns="45935" rIns="91869" bIns="45935" rtlCol="0" anchor="b"/>
          <a:lstStyle>
            <a:lvl1pPr algn="r">
              <a:defRPr sz="1200"/>
            </a:lvl1pPr>
          </a:lstStyle>
          <a:p>
            <a:fld id="{A0BEE271-5B65-4FF0-8DC7-116AF34B2B16}" type="slidenum">
              <a:rPr lang="fr-BE" smtClean="0"/>
              <a:t>‹N°›</a:t>
            </a:fld>
            <a:endParaRPr lang="fr-BE" dirty="0"/>
          </a:p>
        </p:txBody>
      </p:sp>
    </p:spTree>
    <p:extLst>
      <p:ext uri="{BB962C8B-B14F-4D97-AF65-F5344CB8AC3E}">
        <p14:creationId xmlns:p14="http://schemas.microsoft.com/office/powerpoint/2010/main" val="35369746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A0BEE271-5B65-4FF0-8DC7-116AF34B2B16}" type="slidenum">
              <a:rPr lang="fr-BE" smtClean="0"/>
              <a:t>1</a:t>
            </a:fld>
            <a:endParaRPr lang="fr-BE" dirty="0"/>
          </a:p>
        </p:txBody>
      </p:sp>
    </p:spTree>
    <p:extLst>
      <p:ext uri="{BB962C8B-B14F-4D97-AF65-F5344CB8AC3E}">
        <p14:creationId xmlns:p14="http://schemas.microsoft.com/office/powerpoint/2010/main" val="29648442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ge d'accueil">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448091" y="4030133"/>
            <a:ext cx="8240108" cy="2360432"/>
          </a:xfrm>
          <a:prstGeom prst="rect">
            <a:avLst/>
          </a:prstGeom>
          <a:solidFill>
            <a:srgbClr val="67CCEB"/>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BE"/>
          </a:p>
        </p:txBody>
      </p:sp>
      <p:sp>
        <p:nvSpPr>
          <p:cNvPr id="2" name="Title 1"/>
          <p:cNvSpPr>
            <a:spLocks noGrp="1"/>
          </p:cNvSpPr>
          <p:nvPr>
            <p:ph type="ctrTitle"/>
          </p:nvPr>
        </p:nvSpPr>
        <p:spPr>
          <a:xfrm>
            <a:off x="448091" y="3375190"/>
            <a:ext cx="6906614" cy="581977"/>
          </a:xfrm>
          <a:prstGeom prst="rect">
            <a:avLst/>
          </a:prstGeom>
          <a:effectLst/>
        </p:spPr>
        <p:txBody>
          <a:bodyPr anchor="b">
            <a:noAutofit/>
          </a:bodyPr>
          <a:lstStyle>
            <a:lvl1pPr>
              <a:defRPr sz="3200" b="1">
                <a:solidFill>
                  <a:srgbClr val="F18700"/>
                </a:solidFill>
              </a:defRPr>
            </a:lvl1pPr>
          </a:lstStyle>
          <a:p>
            <a:r>
              <a:rPr lang="fr-FR"/>
              <a:t>Modifiez le style du titre</a:t>
            </a:r>
            <a:endParaRPr lang="en-US" dirty="0"/>
          </a:p>
        </p:txBody>
      </p:sp>
      <p:sp>
        <p:nvSpPr>
          <p:cNvPr id="3" name="Subtitle 2"/>
          <p:cNvSpPr>
            <a:spLocks noGrp="1"/>
          </p:cNvSpPr>
          <p:nvPr>
            <p:ph type="subTitle" idx="1"/>
          </p:nvPr>
        </p:nvSpPr>
        <p:spPr>
          <a:xfrm>
            <a:off x="448091" y="3020602"/>
            <a:ext cx="5805946" cy="281623"/>
          </a:xfrm>
        </p:spPr>
        <p:txBody>
          <a:bodyPr anchor="t">
            <a:normAutofit/>
          </a:bodyPr>
          <a:lstStyle>
            <a:lvl1pPr marL="0" indent="0" algn="l">
              <a:buNone/>
              <a:defRPr sz="1200" cap="all">
                <a:solidFill>
                  <a:srgbClr val="076F7E"/>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pic>
        <p:nvPicPr>
          <p:cNvPr id="5" name="Image 4">
            <a:extLst>
              <a:ext uri="{FF2B5EF4-FFF2-40B4-BE49-F238E27FC236}">
                <a16:creationId xmlns:a16="http://schemas.microsoft.com/office/drawing/2014/main" id="{993A2CB4-A4A7-4DAB-A15A-7D6E89A6FEE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05894" y="146649"/>
            <a:ext cx="2348324" cy="833562"/>
          </a:xfrm>
          <a:prstGeom prst="rect">
            <a:avLst/>
          </a:prstGeom>
        </p:spPr>
      </p:pic>
    </p:spTree>
    <p:extLst>
      <p:ext uri="{BB962C8B-B14F-4D97-AF65-F5344CB8AC3E}">
        <p14:creationId xmlns:p14="http://schemas.microsoft.com/office/powerpoint/2010/main" val="9531262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1. seul">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51396D4-317B-4DBB-9802-F6B5C2D03E55}"/>
              </a:ext>
            </a:extLst>
          </p:cNvPr>
          <p:cNvSpPr>
            <a:spLocks/>
          </p:cNvSpPr>
          <p:nvPr userDrawn="1"/>
        </p:nvSpPr>
        <p:spPr>
          <a:xfrm>
            <a:off x="456714" y="5991954"/>
            <a:ext cx="8238707" cy="720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pic>
        <p:nvPicPr>
          <p:cNvPr id="9" name="Image 8">
            <a:extLst>
              <a:ext uri="{FF2B5EF4-FFF2-40B4-BE49-F238E27FC236}">
                <a16:creationId xmlns:a16="http://schemas.microsoft.com/office/drawing/2014/main" id="{5694BBEB-D7F7-4F20-B63C-67F22B5E0BC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05894" y="146649"/>
            <a:ext cx="2348324" cy="833562"/>
          </a:xfrm>
          <a:prstGeom prst="rect">
            <a:avLst/>
          </a:prstGeom>
        </p:spPr>
      </p:pic>
      <p:sp>
        <p:nvSpPr>
          <p:cNvPr id="2" name="ZoneTexte 1">
            <a:extLst>
              <a:ext uri="{FF2B5EF4-FFF2-40B4-BE49-F238E27FC236}">
                <a16:creationId xmlns:a16="http://schemas.microsoft.com/office/drawing/2014/main" id="{18E47654-B0FF-91E1-32E8-BA0286C2BC6B}"/>
              </a:ext>
            </a:extLst>
          </p:cNvPr>
          <p:cNvSpPr txBox="1"/>
          <p:nvPr userDrawn="1"/>
        </p:nvSpPr>
        <p:spPr>
          <a:xfrm>
            <a:off x="581191" y="6128105"/>
            <a:ext cx="7219285" cy="276999"/>
          </a:xfrm>
          <a:prstGeom prst="rect">
            <a:avLst/>
          </a:prstGeom>
          <a:noFill/>
        </p:spPr>
        <p:txBody>
          <a:bodyPr wrap="square" rtlCol="0">
            <a:spAutoFit/>
          </a:bodyPr>
          <a:lstStyle/>
          <a:p>
            <a:r>
              <a:rPr lang="fr-BE" sz="1200" b="1" cap="small" baseline="0" noProof="0" dirty="0">
                <a:solidFill>
                  <a:schemeClr val="bg1"/>
                </a:solidFill>
              </a:rPr>
              <a:t>La régulation des secteurs du gaz et de l’électricité</a:t>
            </a:r>
          </a:p>
        </p:txBody>
      </p:sp>
      <p:sp>
        <p:nvSpPr>
          <p:cNvPr id="3" name="ZoneTexte 2">
            <a:extLst>
              <a:ext uri="{FF2B5EF4-FFF2-40B4-BE49-F238E27FC236}">
                <a16:creationId xmlns:a16="http://schemas.microsoft.com/office/drawing/2014/main" id="{02A6FABF-9FDE-7FA4-3F7B-67967D7B5FEE}"/>
              </a:ext>
            </a:extLst>
          </p:cNvPr>
          <p:cNvSpPr txBox="1"/>
          <p:nvPr userDrawn="1"/>
        </p:nvSpPr>
        <p:spPr>
          <a:xfrm>
            <a:off x="581191" y="6381040"/>
            <a:ext cx="5895505" cy="261610"/>
          </a:xfrm>
          <a:prstGeom prst="rect">
            <a:avLst/>
          </a:prstGeom>
          <a:noFill/>
        </p:spPr>
        <p:txBody>
          <a:bodyPr wrap="square" rtlCol="0">
            <a:spAutoFit/>
          </a:bodyPr>
          <a:lstStyle/>
          <a:p>
            <a:r>
              <a:rPr lang="fr-BE" sz="1050" i="1" noProof="0" dirty="0">
                <a:solidFill>
                  <a:schemeClr val="bg1"/>
                </a:solidFill>
              </a:rPr>
              <a:t>3 décembre 2025 – ULB</a:t>
            </a:r>
          </a:p>
        </p:txBody>
      </p:sp>
      <p:sp>
        <p:nvSpPr>
          <p:cNvPr id="13" name="Slide Number Placeholder 5">
            <a:extLst>
              <a:ext uri="{FF2B5EF4-FFF2-40B4-BE49-F238E27FC236}">
                <a16:creationId xmlns:a16="http://schemas.microsoft.com/office/drawing/2014/main" id="{845C168E-BF15-4832-8D1E-F0CA2DB60C21}"/>
              </a:ext>
            </a:extLst>
          </p:cNvPr>
          <p:cNvSpPr>
            <a:spLocks noGrp="1"/>
          </p:cNvSpPr>
          <p:nvPr>
            <p:ph type="sldNum" sz="quarter" idx="12"/>
          </p:nvPr>
        </p:nvSpPr>
        <p:spPr>
          <a:xfrm>
            <a:off x="7800476" y="6316867"/>
            <a:ext cx="770468" cy="276999"/>
          </a:xfrm>
          <a:prstGeom prst="rect">
            <a:avLst/>
          </a:prstGeom>
        </p:spPr>
        <p:txBody>
          <a:bodyPr/>
          <a:lstStyle>
            <a:lvl1pPr algn="r">
              <a:defRPr sz="1200" b="1">
                <a:solidFill>
                  <a:schemeClr val="bg1"/>
                </a:solidFill>
              </a:defRPr>
            </a:lvl1pPr>
          </a:lstStyle>
          <a:p>
            <a:fld id="{A012BC3B-0702-4DF0-9B65-FC28F4077171}" type="slidenum">
              <a:rPr lang="en-GB" noProof="0" smtClean="0"/>
              <a:pPr/>
              <a:t>‹N°›</a:t>
            </a:fld>
            <a:endParaRPr lang="en-GB" noProof="0" dirty="0"/>
          </a:p>
        </p:txBody>
      </p:sp>
    </p:spTree>
    <p:extLst>
      <p:ext uri="{BB962C8B-B14F-4D97-AF65-F5344CB8AC3E}">
        <p14:creationId xmlns:p14="http://schemas.microsoft.com/office/powerpoint/2010/main" val="798835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re et texte simple">
    <p:spTree>
      <p:nvGrpSpPr>
        <p:cNvPr id="1" name=""/>
        <p:cNvGrpSpPr/>
        <p:nvPr/>
      </p:nvGrpSpPr>
      <p:grpSpPr>
        <a:xfrm>
          <a:off x="0" y="0"/>
          <a:ext cx="0" cy="0"/>
          <a:chOff x="0" y="0"/>
          <a:chExt cx="0" cy="0"/>
        </a:xfrm>
      </p:grpSpPr>
      <p:sp>
        <p:nvSpPr>
          <p:cNvPr id="7" name="Rectangle 6"/>
          <p:cNvSpPr>
            <a:spLocks/>
          </p:cNvSpPr>
          <p:nvPr userDrawn="1"/>
        </p:nvSpPr>
        <p:spPr>
          <a:xfrm>
            <a:off x="456714" y="5991954"/>
            <a:ext cx="8238707" cy="720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BE"/>
          </a:p>
        </p:txBody>
      </p:sp>
      <p:sp>
        <p:nvSpPr>
          <p:cNvPr id="8" name="Title 1"/>
          <p:cNvSpPr>
            <a:spLocks noGrp="1"/>
          </p:cNvSpPr>
          <p:nvPr>
            <p:ph type="title"/>
          </p:nvPr>
        </p:nvSpPr>
        <p:spPr>
          <a:xfrm>
            <a:off x="2250003" y="146046"/>
            <a:ext cx="6445418" cy="581923"/>
          </a:xfrm>
          <a:prstGeom prst="rect">
            <a:avLst/>
          </a:prstGeom>
        </p:spPr>
        <p:txBody>
          <a:bodyPr>
            <a:normAutofit/>
          </a:bodyPr>
          <a:lstStyle>
            <a:lvl1pPr>
              <a:defRPr sz="2400" b="1">
                <a:solidFill>
                  <a:srgbClr val="F18700"/>
                </a:solidFill>
              </a:defRPr>
            </a:lvl1pPr>
          </a:lstStyle>
          <a:p>
            <a:r>
              <a:rPr lang="fr-FR" dirty="0"/>
              <a:t>Modifiez le style du titre</a:t>
            </a:r>
            <a:endParaRPr lang="en-US" dirty="0"/>
          </a:p>
        </p:txBody>
      </p:sp>
      <p:sp>
        <p:nvSpPr>
          <p:cNvPr id="2" name="Slide Number Placeholder 5">
            <a:extLst>
              <a:ext uri="{FF2B5EF4-FFF2-40B4-BE49-F238E27FC236}">
                <a16:creationId xmlns:a16="http://schemas.microsoft.com/office/drawing/2014/main" id="{D4A48B80-6CF0-3AF8-A102-EB28C6919388}"/>
              </a:ext>
            </a:extLst>
          </p:cNvPr>
          <p:cNvSpPr>
            <a:spLocks noGrp="1"/>
          </p:cNvSpPr>
          <p:nvPr>
            <p:ph type="sldNum" sz="quarter" idx="12"/>
          </p:nvPr>
        </p:nvSpPr>
        <p:spPr>
          <a:xfrm>
            <a:off x="7800476" y="6316867"/>
            <a:ext cx="770468" cy="276999"/>
          </a:xfrm>
          <a:prstGeom prst="rect">
            <a:avLst/>
          </a:prstGeom>
        </p:spPr>
        <p:txBody>
          <a:bodyPr/>
          <a:lstStyle>
            <a:lvl1pPr algn="r">
              <a:defRPr sz="1200" b="1">
                <a:solidFill>
                  <a:schemeClr val="bg1"/>
                </a:solidFill>
              </a:defRPr>
            </a:lvl1pPr>
          </a:lstStyle>
          <a:p>
            <a:fld id="{A012BC3B-0702-4DF0-9B65-FC28F4077171}" type="slidenum">
              <a:rPr lang="en-GB" noProof="0" smtClean="0"/>
              <a:pPr/>
              <a:t>‹N°›</a:t>
            </a:fld>
            <a:endParaRPr lang="en-GB" noProof="0" dirty="0"/>
          </a:p>
        </p:txBody>
      </p:sp>
      <p:sp>
        <p:nvSpPr>
          <p:cNvPr id="3" name="ZoneTexte 2">
            <a:extLst>
              <a:ext uri="{FF2B5EF4-FFF2-40B4-BE49-F238E27FC236}">
                <a16:creationId xmlns:a16="http://schemas.microsoft.com/office/drawing/2014/main" id="{19F32166-8F37-9957-E043-AE3A928CBCC6}"/>
              </a:ext>
            </a:extLst>
          </p:cNvPr>
          <p:cNvSpPr txBox="1"/>
          <p:nvPr userDrawn="1"/>
        </p:nvSpPr>
        <p:spPr>
          <a:xfrm>
            <a:off x="581191" y="6128105"/>
            <a:ext cx="7219285" cy="276999"/>
          </a:xfrm>
          <a:prstGeom prst="rect">
            <a:avLst/>
          </a:prstGeom>
          <a:noFill/>
        </p:spPr>
        <p:txBody>
          <a:bodyPr wrap="square" rtlCol="0">
            <a:spAutoFit/>
          </a:bodyPr>
          <a:lstStyle/>
          <a:p>
            <a:r>
              <a:rPr lang="fr-BE" sz="1200" b="1" cap="small" baseline="0" noProof="0" dirty="0">
                <a:solidFill>
                  <a:schemeClr val="bg1"/>
                </a:solidFill>
              </a:rPr>
              <a:t>La régulation des secteurs du gaz et de l’électricité</a:t>
            </a:r>
          </a:p>
        </p:txBody>
      </p:sp>
      <p:sp>
        <p:nvSpPr>
          <p:cNvPr id="6" name="ZoneTexte 5">
            <a:extLst>
              <a:ext uri="{FF2B5EF4-FFF2-40B4-BE49-F238E27FC236}">
                <a16:creationId xmlns:a16="http://schemas.microsoft.com/office/drawing/2014/main" id="{8A7E7126-2C0D-6F59-501D-0CFE90C7E108}"/>
              </a:ext>
            </a:extLst>
          </p:cNvPr>
          <p:cNvSpPr txBox="1"/>
          <p:nvPr userDrawn="1"/>
        </p:nvSpPr>
        <p:spPr>
          <a:xfrm>
            <a:off x="581191" y="6381040"/>
            <a:ext cx="5895505" cy="261610"/>
          </a:xfrm>
          <a:prstGeom prst="rect">
            <a:avLst/>
          </a:prstGeom>
          <a:noFill/>
        </p:spPr>
        <p:txBody>
          <a:bodyPr wrap="square" rtlCol="0">
            <a:spAutoFit/>
          </a:bodyPr>
          <a:lstStyle/>
          <a:p>
            <a:r>
              <a:rPr lang="fr-BE" sz="1050" i="1" noProof="0" dirty="0">
                <a:solidFill>
                  <a:schemeClr val="bg1"/>
                </a:solidFill>
              </a:rPr>
              <a:t> 3 décembre 2025 – ULB</a:t>
            </a:r>
          </a:p>
        </p:txBody>
      </p:sp>
    </p:spTree>
    <p:extLst>
      <p:ext uri="{BB962C8B-B14F-4D97-AF65-F5344CB8AC3E}">
        <p14:creationId xmlns:p14="http://schemas.microsoft.com/office/powerpoint/2010/main" val="21839812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29DA8434-5660-4209-9AC6-03EDB38ECC4C}"/>
              </a:ext>
            </a:extLst>
          </p:cNvPr>
          <p:cNvSpPr>
            <a:spLocks/>
          </p:cNvSpPr>
          <p:nvPr userDrawn="1"/>
        </p:nvSpPr>
        <p:spPr>
          <a:xfrm>
            <a:off x="456714" y="5991954"/>
            <a:ext cx="8238707" cy="720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BE"/>
          </a:p>
        </p:txBody>
      </p:sp>
      <p:sp>
        <p:nvSpPr>
          <p:cNvPr id="2" name="Title 1"/>
          <p:cNvSpPr>
            <a:spLocks noGrp="1"/>
          </p:cNvSpPr>
          <p:nvPr>
            <p:ph type="title"/>
          </p:nvPr>
        </p:nvSpPr>
        <p:spPr>
          <a:xfrm>
            <a:off x="456714" y="716380"/>
            <a:ext cx="7989752" cy="794743"/>
          </a:xfrm>
          <a:prstGeom prst="rect">
            <a:avLst/>
          </a:prstGeom>
        </p:spPr>
        <p:txBody>
          <a:bodyPr>
            <a:normAutofit/>
          </a:bodyPr>
          <a:lstStyle>
            <a:lvl1pPr>
              <a:defRPr sz="2400" b="1">
                <a:solidFill>
                  <a:srgbClr val="F18700"/>
                </a:solidFill>
              </a:defRPr>
            </a:lvl1pPr>
          </a:lstStyle>
          <a:p>
            <a:r>
              <a:rPr lang="fr-FR"/>
              <a:t>Modifiez le style du titre</a:t>
            </a:r>
            <a:endParaRPr lang="en-US" dirty="0"/>
          </a:p>
        </p:txBody>
      </p:sp>
      <p:sp>
        <p:nvSpPr>
          <p:cNvPr id="3" name="Content Placeholder 2"/>
          <p:cNvSpPr>
            <a:spLocks noGrp="1"/>
          </p:cNvSpPr>
          <p:nvPr>
            <p:ph idx="1"/>
          </p:nvPr>
        </p:nvSpPr>
        <p:spPr>
          <a:xfrm>
            <a:off x="572569" y="1946301"/>
            <a:ext cx="7989752" cy="3630795"/>
          </a:xfrm>
        </p:spPr>
        <p:txBody>
          <a:bodyPr/>
          <a:lstStyle>
            <a:lvl1pPr>
              <a:defRPr>
                <a:solidFill>
                  <a:srgbClr val="076F7E"/>
                </a:solidFill>
              </a:defRPr>
            </a:lvl1pPr>
            <a:lvl2pPr>
              <a:defRPr>
                <a:solidFill>
                  <a:srgbClr val="076F7E"/>
                </a:solidFill>
              </a:defRPr>
            </a:lvl2pPr>
            <a:lvl3pPr>
              <a:defRPr>
                <a:solidFill>
                  <a:srgbClr val="076F7E"/>
                </a:solidFill>
              </a:defRPr>
            </a:lvl3pPr>
            <a:lvl4pPr>
              <a:defRPr>
                <a:solidFill>
                  <a:srgbClr val="076F7E"/>
                </a:solidFill>
              </a:defRPr>
            </a:lvl4pPr>
            <a:lvl5pPr>
              <a:defRPr>
                <a:solidFill>
                  <a:srgbClr val="076F7E"/>
                </a:solidFill>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Slide Number Placeholder 5">
            <a:extLst>
              <a:ext uri="{FF2B5EF4-FFF2-40B4-BE49-F238E27FC236}">
                <a16:creationId xmlns:a16="http://schemas.microsoft.com/office/drawing/2014/main" id="{F083FEAE-51A5-3E46-8E4A-96A84547FE39}"/>
              </a:ext>
            </a:extLst>
          </p:cNvPr>
          <p:cNvSpPr>
            <a:spLocks noGrp="1"/>
          </p:cNvSpPr>
          <p:nvPr>
            <p:ph type="sldNum" sz="quarter" idx="12"/>
          </p:nvPr>
        </p:nvSpPr>
        <p:spPr>
          <a:xfrm>
            <a:off x="7800476" y="6316867"/>
            <a:ext cx="770468" cy="276999"/>
          </a:xfrm>
          <a:prstGeom prst="rect">
            <a:avLst/>
          </a:prstGeom>
        </p:spPr>
        <p:txBody>
          <a:bodyPr/>
          <a:lstStyle>
            <a:lvl1pPr algn="r">
              <a:defRPr sz="1200" b="1">
                <a:solidFill>
                  <a:schemeClr val="bg1"/>
                </a:solidFill>
              </a:defRPr>
            </a:lvl1pPr>
          </a:lstStyle>
          <a:p>
            <a:fld id="{A012BC3B-0702-4DF0-9B65-FC28F4077171}" type="slidenum">
              <a:rPr lang="en-GB" noProof="0" smtClean="0"/>
              <a:pPr/>
              <a:t>‹N°›</a:t>
            </a:fld>
            <a:endParaRPr lang="en-GB" noProof="0" dirty="0"/>
          </a:p>
        </p:txBody>
      </p:sp>
      <p:sp>
        <p:nvSpPr>
          <p:cNvPr id="5" name="ZoneTexte 4">
            <a:extLst>
              <a:ext uri="{FF2B5EF4-FFF2-40B4-BE49-F238E27FC236}">
                <a16:creationId xmlns:a16="http://schemas.microsoft.com/office/drawing/2014/main" id="{36113A9A-6CF1-9980-20C0-1EEF18F3256A}"/>
              </a:ext>
            </a:extLst>
          </p:cNvPr>
          <p:cNvSpPr txBox="1"/>
          <p:nvPr userDrawn="1"/>
        </p:nvSpPr>
        <p:spPr>
          <a:xfrm>
            <a:off x="581191" y="6128105"/>
            <a:ext cx="7219285" cy="276999"/>
          </a:xfrm>
          <a:prstGeom prst="rect">
            <a:avLst/>
          </a:prstGeom>
          <a:noFill/>
        </p:spPr>
        <p:txBody>
          <a:bodyPr wrap="square" rtlCol="0">
            <a:spAutoFit/>
          </a:bodyPr>
          <a:lstStyle/>
          <a:p>
            <a:r>
              <a:rPr lang="fr-BE" sz="1200" b="1" cap="small" baseline="0" noProof="0" dirty="0">
                <a:solidFill>
                  <a:schemeClr val="bg1"/>
                </a:solidFill>
              </a:rPr>
              <a:t>La régulation des secteurs du gaz et de l’électricité</a:t>
            </a:r>
          </a:p>
        </p:txBody>
      </p:sp>
      <p:sp>
        <p:nvSpPr>
          <p:cNvPr id="8" name="ZoneTexte 7">
            <a:extLst>
              <a:ext uri="{FF2B5EF4-FFF2-40B4-BE49-F238E27FC236}">
                <a16:creationId xmlns:a16="http://schemas.microsoft.com/office/drawing/2014/main" id="{01273CA4-AE93-AE30-3302-AD48169FED82}"/>
              </a:ext>
            </a:extLst>
          </p:cNvPr>
          <p:cNvSpPr txBox="1"/>
          <p:nvPr userDrawn="1"/>
        </p:nvSpPr>
        <p:spPr>
          <a:xfrm>
            <a:off x="581191" y="6381040"/>
            <a:ext cx="5895505" cy="261610"/>
          </a:xfrm>
          <a:prstGeom prst="rect">
            <a:avLst/>
          </a:prstGeom>
          <a:noFill/>
        </p:spPr>
        <p:txBody>
          <a:bodyPr wrap="square" rtlCol="0">
            <a:spAutoFit/>
          </a:bodyPr>
          <a:lstStyle/>
          <a:p>
            <a:r>
              <a:rPr lang="fr-BE" sz="1050" i="1" noProof="0" dirty="0">
                <a:solidFill>
                  <a:schemeClr val="bg1"/>
                </a:solidFill>
              </a:rPr>
              <a:t> 3 décembre 2025 – ULB</a:t>
            </a:r>
          </a:p>
        </p:txBody>
      </p:sp>
    </p:spTree>
    <p:extLst>
      <p:ext uri="{BB962C8B-B14F-4D97-AF65-F5344CB8AC3E}">
        <p14:creationId xmlns:p14="http://schemas.microsoft.com/office/powerpoint/2010/main" val="40852150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74F3C0EA-B2D5-4E50-99BD-7DE7294AC24E}"/>
              </a:ext>
            </a:extLst>
          </p:cNvPr>
          <p:cNvSpPr>
            <a:spLocks/>
          </p:cNvSpPr>
          <p:nvPr userDrawn="1"/>
        </p:nvSpPr>
        <p:spPr>
          <a:xfrm>
            <a:off x="456714" y="5991954"/>
            <a:ext cx="8238707" cy="720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p:cNvSpPr>
            <a:spLocks noGrp="1"/>
          </p:cNvSpPr>
          <p:nvPr>
            <p:ph sz="half" idx="1"/>
          </p:nvPr>
        </p:nvSpPr>
        <p:spPr>
          <a:xfrm>
            <a:off x="581192" y="2228002"/>
            <a:ext cx="3899527" cy="3633047"/>
          </a:xfrm>
        </p:spPr>
        <p:txBody>
          <a:bodyPr>
            <a:normAutofit/>
          </a:bodyPr>
          <a:lstStyle>
            <a:lvl1pPr>
              <a:defRPr>
                <a:solidFill>
                  <a:srgbClr val="076F7E"/>
                </a:solidFill>
              </a:defRPr>
            </a:lvl1pPr>
            <a:lvl2pPr>
              <a:defRPr>
                <a:solidFill>
                  <a:srgbClr val="076F7E"/>
                </a:solidFill>
              </a:defRPr>
            </a:lvl2pPr>
            <a:lvl3pPr>
              <a:defRPr>
                <a:solidFill>
                  <a:srgbClr val="076F7E"/>
                </a:solidFill>
              </a:defRPr>
            </a:lvl3pPr>
            <a:lvl4pPr>
              <a:defRPr>
                <a:solidFill>
                  <a:srgbClr val="076F7E"/>
                </a:solidFill>
              </a:defRPr>
            </a:lvl4pPr>
            <a:lvl5pPr>
              <a:defRPr>
                <a:solidFill>
                  <a:srgbClr val="076F7E"/>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63282" y="2228003"/>
            <a:ext cx="3907662" cy="3633047"/>
          </a:xfrm>
        </p:spPr>
        <p:txBody>
          <a:bodyPr>
            <a:normAutofit/>
          </a:bodyPr>
          <a:lstStyle>
            <a:lvl1pPr>
              <a:defRPr>
                <a:solidFill>
                  <a:srgbClr val="076F7E"/>
                </a:solidFill>
              </a:defRPr>
            </a:lvl1pPr>
            <a:lvl2pPr>
              <a:defRPr>
                <a:solidFill>
                  <a:srgbClr val="076F7E"/>
                </a:solidFill>
              </a:defRPr>
            </a:lvl2pPr>
            <a:lvl3pPr>
              <a:defRPr>
                <a:solidFill>
                  <a:srgbClr val="076F7E"/>
                </a:solidFill>
              </a:defRPr>
            </a:lvl3pPr>
            <a:lvl4pPr>
              <a:defRPr>
                <a:solidFill>
                  <a:srgbClr val="076F7E"/>
                </a:solidFill>
              </a:defRPr>
            </a:lvl4pPr>
            <a:lvl5pPr>
              <a:defRPr>
                <a:solidFill>
                  <a:srgbClr val="076F7E"/>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0" name="Title 1"/>
          <p:cNvSpPr>
            <a:spLocks noGrp="1"/>
          </p:cNvSpPr>
          <p:nvPr>
            <p:ph type="title"/>
          </p:nvPr>
        </p:nvSpPr>
        <p:spPr>
          <a:xfrm>
            <a:off x="456714" y="661524"/>
            <a:ext cx="7989752" cy="820143"/>
          </a:xfrm>
          <a:prstGeom prst="rect">
            <a:avLst/>
          </a:prstGeom>
        </p:spPr>
        <p:txBody>
          <a:bodyPr>
            <a:normAutofit/>
          </a:bodyPr>
          <a:lstStyle>
            <a:lvl1pPr>
              <a:defRPr sz="2400" b="1">
                <a:solidFill>
                  <a:srgbClr val="F18700"/>
                </a:solidFill>
              </a:defRPr>
            </a:lvl1pPr>
          </a:lstStyle>
          <a:p>
            <a:r>
              <a:rPr lang="fr-FR"/>
              <a:t>Modifiez le style du titre</a:t>
            </a:r>
            <a:endParaRPr lang="en-US" dirty="0"/>
          </a:p>
        </p:txBody>
      </p:sp>
      <p:sp>
        <p:nvSpPr>
          <p:cNvPr id="2" name="Slide Number Placeholder 5">
            <a:extLst>
              <a:ext uri="{FF2B5EF4-FFF2-40B4-BE49-F238E27FC236}">
                <a16:creationId xmlns:a16="http://schemas.microsoft.com/office/drawing/2014/main" id="{E11B9C1A-BB92-1FC5-774C-985C9CAD9048}"/>
              </a:ext>
            </a:extLst>
          </p:cNvPr>
          <p:cNvSpPr>
            <a:spLocks noGrp="1"/>
          </p:cNvSpPr>
          <p:nvPr>
            <p:ph type="sldNum" sz="quarter" idx="12"/>
          </p:nvPr>
        </p:nvSpPr>
        <p:spPr>
          <a:xfrm>
            <a:off x="7800476" y="6316867"/>
            <a:ext cx="770468" cy="276999"/>
          </a:xfrm>
          <a:prstGeom prst="rect">
            <a:avLst/>
          </a:prstGeom>
        </p:spPr>
        <p:txBody>
          <a:bodyPr/>
          <a:lstStyle>
            <a:lvl1pPr algn="r">
              <a:defRPr sz="1200" b="1">
                <a:solidFill>
                  <a:schemeClr val="bg1"/>
                </a:solidFill>
              </a:defRPr>
            </a:lvl1pPr>
          </a:lstStyle>
          <a:p>
            <a:fld id="{A012BC3B-0702-4DF0-9B65-FC28F4077171}" type="slidenum">
              <a:rPr lang="en-GB" noProof="0" smtClean="0"/>
              <a:pPr/>
              <a:t>‹N°›</a:t>
            </a:fld>
            <a:endParaRPr lang="en-GB" noProof="0" dirty="0"/>
          </a:p>
        </p:txBody>
      </p:sp>
      <p:sp>
        <p:nvSpPr>
          <p:cNvPr id="5" name="ZoneTexte 4">
            <a:extLst>
              <a:ext uri="{FF2B5EF4-FFF2-40B4-BE49-F238E27FC236}">
                <a16:creationId xmlns:a16="http://schemas.microsoft.com/office/drawing/2014/main" id="{4E6B45FE-B5F9-9F8C-8A2B-959516E30D37}"/>
              </a:ext>
            </a:extLst>
          </p:cNvPr>
          <p:cNvSpPr txBox="1"/>
          <p:nvPr userDrawn="1"/>
        </p:nvSpPr>
        <p:spPr>
          <a:xfrm>
            <a:off x="581191" y="6128105"/>
            <a:ext cx="7219285" cy="276999"/>
          </a:xfrm>
          <a:prstGeom prst="rect">
            <a:avLst/>
          </a:prstGeom>
          <a:noFill/>
        </p:spPr>
        <p:txBody>
          <a:bodyPr wrap="square" rtlCol="0">
            <a:spAutoFit/>
          </a:bodyPr>
          <a:lstStyle/>
          <a:p>
            <a:r>
              <a:rPr lang="fr-BE" sz="1200" b="1" cap="small" baseline="0" noProof="0" dirty="0">
                <a:solidFill>
                  <a:schemeClr val="bg1"/>
                </a:solidFill>
              </a:rPr>
              <a:t>La régulation des secteurs du gaz et de l’électricité</a:t>
            </a:r>
          </a:p>
        </p:txBody>
      </p:sp>
      <p:sp>
        <p:nvSpPr>
          <p:cNvPr id="8" name="ZoneTexte 7">
            <a:extLst>
              <a:ext uri="{FF2B5EF4-FFF2-40B4-BE49-F238E27FC236}">
                <a16:creationId xmlns:a16="http://schemas.microsoft.com/office/drawing/2014/main" id="{4A76F30E-F77F-049B-CB5A-2B45AFAFB125}"/>
              </a:ext>
            </a:extLst>
          </p:cNvPr>
          <p:cNvSpPr txBox="1"/>
          <p:nvPr userDrawn="1"/>
        </p:nvSpPr>
        <p:spPr>
          <a:xfrm>
            <a:off x="581191" y="6381040"/>
            <a:ext cx="5895505" cy="261610"/>
          </a:xfrm>
          <a:prstGeom prst="rect">
            <a:avLst/>
          </a:prstGeom>
          <a:noFill/>
        </p:spPr>
        <p:txBody>
          <a:bodyPr wrap="square" rtlCol="0">
            <a:spAutoFit/>
          </a:bodyPr>
          <a:lstStyle/>
          <a:p>
            <a:r>
              <a:rPr lang="fr-BE" sz="1050" i="1" noProof="0" dirty="0">
                <a:solidFill>
                  <a:schemeClr val="bg1"/>
                </a:solidFill>
              </a:rPr>
              <a:t>3 décembre 2025 – ULB</a:t>
            </a:r>
          </a:p>
        </p:txBody>
      </p:sp>
    </p:spTree>
    <p:extLst>
      <p:ext uri="{BB962C8B-B14F-4D97-AF65-F5344CB8AC3E}">
        <p14:creationId xmlns:p14="http://schemas.microsoft.com/office/powerpoint/2010/main" val="1928683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erci">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3659ADF-1DDE-43CD-8F75-2CC11FF0942A}"/>
              </a:ext>
            </a:extLst>
          </p:cNvPr>
          <p:cNvSpPr>
            <a:spLocks/>
          </p:cNvSpPr>
          <p:nvPr userDrawn="1"/>
        </p:nvSpPr>
        <p:spPr>
          <a:xfrm>
            <a:off x="456714" y="5991954"/>
            <a:ext cx="8238707" cy="720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a:xfrm>
            <a:off x="981075" y="2749187"/>
            <a:ext cx="7219949" cy="731417"/>
          </a:xfrm>
          <a:prstGeom prst="rect">
            <a:avLst/>
          </a:prstGeom>
        </p:spPr>
        <p:txBody>
          <a:bodyPr anchor="b">
            <a:noAutofit/>
          </a:bodyPr>
          <a:lstStyle>
            <a:lvl1pPr algn="ctr">
              <a:defRPr sz="3600" b="1" cap="none" baseline="0">
                <a:solidFill>
                  <a:srgbClr val="F18700"/>
                </a:solidFill>
              </a:defRPr>
            </a:lvl1pPr>
          </a:lstStyle>
          <a:p>
            <a:r>
              <a:rPr lang="fr-FR" dirty="0"/>
              <a:t>Merci pour votre attention.</a:t>
            </a:r>
            <a:endParaRPr lang="en-US" dirty="0"/>
          </a:p>
        </p:txBody>
      </p:sp>
      <p:pic>
        <p:nvPicPr>
          <p:cNvPr id="11" name="Image 10">
            <a:extLst>
              <a:ext uri="{FF2B5EF4-FFF2-40B4-BE49-F238E27FC236}">
                <a16:creationId xmlns:a16="http://schemas.microsoft.com/office/drawing/2014/main" id="{302DC4D3-DA83-4467-9AB8-3440867843E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05894" y="146649"/>
            <a:ext cx="2348324" cy="833562"/>
          </a:xfrm>
          <a:prstGeom prst="rect">
            <a:avLst/>
          </a:prstGeom>
        </p:spPr>
      </p:pic>
      <p:sp>
        <p:nvSpPr>
          <p:cNvPr id="3" name="Slide Number Placeholder 5">
            <a:extLst>
              <a:ext uri="{FF2B5EF4-FFF2-40B4-BE49-F238E27FC236}">
                <a16:creationId xmlns:a16="http://schemas.microsoft.com/office/drawing/2014/main" id="{7DF725B0-18CA-1DE7-B7E9-EEAAE0FD354B}"/>
              </a:ext>
            </a:extLst>
          </p:cNvPr>
          <p:cNvSpPr>
            <a:spLocks noGrp="1"/>
          </p:cNvSpPr>
          <p:nvPr>
            <p:ph type="sldNum" sz="quarter" idx="12"/>
          </p:nvPr>
        </p:nvSpPr>
        <p:spPr>
          <a:xfrm>
            <a:off x="7800476" y="6316867"/>
            <a:ext cx="770468" cy="276999"/>
          </a:xfrm>
          <a:prstGeom prst="rect">
            <a:avLst/>
          </a:prstGeom>
        </p:spPr>
        <p:txBody>
          <a:bodyPr/>
          <a:lstStyle>
            <a:lvl1pPr algn="r">
              <a:defRPr sz="1200" b="1">
                <a:solidFill>
                  <a:schemeClr val="bg1"/>
                </a:solidFill>
              </a:defRPr>
            </a:lvl1pPr>
          </a:lstStyle>
          <a:p>
            <a:fld id="{A012BC3B-0702-4DF0-9B65-FC28F4077171}" type="slidenum">
              <a:rPr lang="en-GB" noProof="0" smtClean="0"/>
              <a:pPr/>
              <a:t>‹N°›</a:t>
            </a:fld>
            <a:endParaRPr lang="en-GB" noProof="0" dirty="0"/>
          </a:p>
        </p:txBody>
      </p:sp>
      <p:sp>
        <p:nvSpPr>
          <p:cNvPr id="4" name="ZoneTexte 3">
            <a:extLst>
              <a:ext uri="{FF2B5EF4-FFF2-40B4-BE49-F238E27FC236}">
                <a16:creationId xmlns:a16="http://schemas.microsoft.com/office/drawing/2014/main" id="{B574BD7B-95F4-5E9F-3F84-F4C8F0F1D8F5}"/>
              </a:ext>
            </a:extLst>
          </p:cNvPr>
          <p:cNvSpPr txBox="1"/>
          <p:nvPr userDrawn="1"/>
        </p:nvSpPr>
        <p:spPr>
          <a:xfrm>
            <a:off x="581191" y="6128105"/>
            <a:ext cx="7219285" cy="276999"/>
          </a:xfrm>
          <a:prstGeom prst="rect">
            <a:avLst/>
          </a:prstGeom>
          <a:noFill/>
        </p:spPr>
        <p:txBody>
          <a:bodyPr wrap="square" rtlCol="0">
            <a:spAutoFit/>
          </a:bodyPr>
          <a:lstStyle/>
          <a:p>
            <a:r>
              <a:rPr lang="fr-BE" sz="1200" b="1" cap="small" baseline="0" noProof="0" dirty="0">
                <a:solidFill>
                  <a:schemeClr val="bg1"/>
                </a:solidFill>
              </a:rPr>
              <a:t>La régulation des secteurs du gaz et de l’électricité</a:t>
            </a:r>
          </a:p>
        </p:txBody>
      </p:sp>
      <p:sp>
        <p:nvSpPr>
          <p:cNvPr id="8" name="ZoneTexte 7">
            <a:extLst>
              <a:ext uri="{FF2B5EF4-FFF2-40B4-BE49-F238E27FC236}">
                <a16:creationId xmlns:a16="http://schemas.microsoft.com/office/drawing/2014/main" id="{AA51F0D0-F009-FF99-8D48-EEF5341DBAA1}"/>
              </a:ext>
            </a:extLst>
          </p:cNvPr>
          <p:cNvSpPr txBox="1"/>
          <p:nvPr userDrawn="1"/>
        </p:nvSpPr>
        <p:spPr>
          <a:xfrm>
            <a:off x="581191" y="6381040"/>
            <a:ext cx="5895505" cy="261610"/>
          </a:xfrm>
          <a:prstGeom prst="rect">
            <a:avLst/>
          </a:prstGeom>
          <a:noFill/>
        </p:spPr>
        <p:txBody>
          <a:bodyPr wrap="square" rtlCol="0">
            <a:spAutoFit/>
          </a:bodyPr>
          <a:lstStyle/>
          <a:p>
            <a:r>
              <a:rPr lang="fr-BE" sz="1050" i="1" noProof="0" dirty="0">
                <a:solidFill>
                  <a:schemeClr val="bg1"/>
                </a:solidFill>
              </a:rPr>
              <a:t>3 décembre 2025 – ULB</a:t>
            </a:r>
          </a:p>
        </p:txBody>
      </p:sp>
    </p:spTree>
    <p:extLst>
      <p:ext uri="{BB962C8B-B14F-4D97-AF65-F5344CB8AC3E}">
        <p14:creationId xmlns:p14="http://schemas.microsoft.com/office/powerpoint/2010/main" val="32956429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cSld name="V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15C9D49-CAA1-4D2A-F9DE-2877FCC01D4E}"/>
              </a:ext>
            </a:extLst>
          </p:cNvPr>
          <p:cNvSpPr>
            <a:spLocks/>
          </p:cNvSpPr>
          <p:nvPr userDrawn="1"/>
        </p:nvSpPr>
        <p:spPr>
          <a:xfrm>
            <a:off x="456714" y="5991954"/>
            <a:ext cx="8238707" cy="720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BE"/>
          </a:p>
        </p:txBody>
      </p:sp>
      <p:pic>
        <p:nvPicPr>
          <p:cNvPr id="7" name="Image 6">
            <a:extLst>
              <a:ext uri="{FF2B5EF4-FFF2-40B4-BE49-F238E27FC236}">
                <a16:creationId xmlns:a16="http://schemas.microsoft.com/office/drawing/2014/main" id="{CC7A9F16-6C7B-5FF1-DCC5-E1D697C2E6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783462" y="-597243"/>
            <a:ext cx="477538" cy="2044459"/>
          </a:xfrm>
          <a:prstGeom prst="rect">
            <a:avLst/>
          </a:prstGeom>
        </p:spPr>
      </p:pic>
      <p:sp>
        <p:nvSpPr>
          <p:cNvPr id="6" name="Slide Number Placeholder 5">
            <a:extLst>
              <a:ext uri="{FF2B5EF4-FFF2-40B4-BE49-F238E27FC236}">
                <a16:creationId xmlns:a16="http://schemas.microsoft.com/office/drawing/2014/main" id="{2815F888-D7C6-F7A0-44B5-D89C0845341F}"/>
              </a:ext>
            </a:extLst>
          </p:cNvPr>
          <p:cNvSpPr>
            <a:spLocks noGrp="1"/>
          </p:cNvSpPr>
          <p:nvPr>
            <p:ph type="sldNum" sz="quarter" idx="12"/>
          </p:nvPr>
        </p:nvSpPr>
        <p:spPr>
          <a:xfrm>
            <a:off x="7800476" y="6316867"/>
            <a:ext cx="770468" cy="276999"/>
          </a:xfrm>
          <a:prstGeom prst="rect">
            <a:avLst/>
          </a:prstGeom>
        </p:spPr>
        <p:txBody>
          <a:bodyPr/>
          <a:lstStyle>
            <a:lvl1pPr algn="r">
              <a:defRPr sz="1200" b="1">
                <a:solidFill>
                  <a:schemeClr val="bg1"/>
                </a:solidFill>
              </a:defRPr>
            </a:lvl1pPr>
          </a:lstStyle>
          <a:p>
            <a:fld id="{A012BC3B-0702-4DF0-9B65-FC28F4077171}" type="slidenum">
              <a:rPr lang="en-GB" noProof="0" smtClean="0"/>
              <a:pPr/>
              <a:t>‹N°›</a:t>
            </a:fld>
            <a:endParaRPr lang="en-GB" noProof="0" dirty="0"/>
          </a:p>
        </p:txBody>
      </p:sp>
      <p:sp>
        <p:nvSpPr>
          <p:cNvPr id="3" name="ZoneTexte 2">
            <a:extLst>
              <a:ext uri="{FF2B5EF4-FFF2-40B4-BE49-F238E27FC236}">
                <a16:creationId xmlns:a16="http://schemas.microsoft.com/office/drawing/2014/main" id="{D622402C-36CE-554C-984F-4EE5E0BB846B}"/>
              </a:ext>
            </a:extLst>
          </p:cNvPr>
          <p:cNvSpPr txBox="1"/>
          <p:nvPr userDrawn="1"/>
        </p:nvSpPr>
        <p:spPr>
          <a:xfrm>
            <a:off x="581191" y="6128105"/>
            <a:ext cx="7219285" cy="276999"/>
          </a:xfrm>
          <a:prstGeom prst="rect">
            <a:avLst/>
          </a:prstGeom>
          <a:noFill/>
        </p:spPr>
        <p:txBody>
          <a:bodyPr wrap="square" rtlCol="0">
            <a:spAutoFit/>
          </a:bodyPr>
          <a:lstStyle/>
          <a:p>
            <a:r>
              <a:rPr lang="fr-BE" sz="1200" b="1" cap="small" baseline="0" noProof="0" dirty="0">
                <a:solidFill>
                  <a:schemeClr val="bg1"/>
                </a:solidFill>
              </a:rPr>
              <a:t>La régulation des secteurs du gaz et de l’électricité</a:t>
            </a:r>
          </a:p>
        </p:txBody>
      </p:sp>
      <p:sp>
        <p:nvSpPr>
          <p:cNvPr id="8" name="ZoneTexte 7">
            <a:extLst>
              <a:ext uri="{FF2B5EF4-FFF2-40B4-BE49-F238E27FC236}">
                <a16:creationId xmlns:a16="http://schemas.microsoft.com/office/drawing/2014/main" id="{D0E335CA-EB1B-8B8E-F27B-7B7F51C9278E}"/>
              </a:ext>
            </a:extLst>
          </p:cNvPr>
          <p:cNvSpPr txBox="1"/>
          <p:nvPr userDrawn="1"/>
        </p:nvSpPr>
        <p:spPr>
          <a:xfrm>
            <a:off x="581191" y="6381040"/>
            <a:ext cx="5895505" cy="261610"/>
          </a:xfrm>
          <a:prstGeom prst="rect">
            <a:avLst/>
          </a:prstGeom>
          <a:noFill/>
        </p:spPr>
        <p:txBody>
          <a:bodyPr wrap="square" rtlCol="0">
            <a:spAutoFit/>
          </a:bodyPr>
          <a:lstStyle/>
          <a:p>
            <a:r>
              <a:rPr lang="fr-BE" sz="1050" i="1" noProof="0" dirty="0">
                <a:solidFill>
                  <a:schemeClr val="bg1"/>
                </a:solidFill>
              </a:rPr>
              <a:t>4 décembre 2025 – ULG</a:t>
            </a:r>
          </a:p>
        </p:txBody>
      </p:sp>
    </p:spTree>
    <p:extLst>
      <p:ext uri="{BB962C8B-B14F-4D97-AF65-F5344CB8AC3E}">
        <p14:creationId xmlns:p14="http://schemas.microsoft.com/office/powerpoint/2010/main" val="17457245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4853316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81192" y="2228003"/>
            <a:ext cx="7989752" cy="3630794"/>
          </a:xfrm>
          <a:prstGeom prst="rect">
            <a:avLst/>
          </a:prstGeom>
        </p:spPr>
        <p:txBody>
          <a:bodyPr vert="horz" lIns="91440" tIns="45720" rIns="91440" bIns="45720" rtlCol="0" anchor="ctr">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pic>
        <p:nvPicPr>
          <p:cNvPr id="4" name="Image 3">
            <a:extLst>
              <a:ext uri="{FF2B5EF4-FFF2-40B4-BE49-F238E27FC236}">
                <a16:creationId xmlns:a16="http://schemas.microsoft.com/office/drawing/2014/main" id="{3A4771DA-1EB7-4BBE-B905-EA4FF445E931}"/>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rot="16200000">
            <a:off x="783462" y="-597243"/>
            <a:ext cx="477538" cy="2044459"/>
          </a:xfrm>
          <a:prstGeom prst="rect">
            <a:avLst/>
          </a:prstGeom>
        </p:spPr>
      </p:pic>
    </p:spTree>
    <p:extLst>
      <p:ext uri="{BB962C8B-B14F-4D97-AF65-F5344CB8AC3E}">
        <p14:creationId xmlns:p14="http://schemas.microsoft.com/office/powerpoint/2010/main" val="4069553922"/>
      </p:ext>
    </p:extLst>
  </p:cSld>
  <p:clrMap bg1="lt1" tx1="dk1" bg2="lt2" tx2="dk2" accent1="accent1" accent2="accent2" accent3="accent3" accent4="accent4" accent5="accent5" accent6="accent6" hlink="hlink" folHlink="folHlink"/>
  <p:sldLayoutIdLst>
    <p:sldLayoutId id="2147483859" r:id="rId1"/>
    <p:sldLayoutId id="2147483861" r:id="rId2"/>
    <p:sldLayoutId id="2147483864" r:id="rId3"/>
    <p:sldLayoutId id="2147483860" r:id="rId4"/>
    <p:sldLayoutId id="2147483862" r:id="rId5"/>
    <p:sldLayoutId id="2147483865" r:id="rId6"/>
    <p:sldLayoutId id="2147483867" r:id="rId7"/>
    <p:sldLayoutId id="2147483868" r:id="rId8"/>
  </p:sldLayoutIdLst>
  <p:hf hdr="0" dt="0"/>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rgbClr val="076F7E"/>
        </a:buClr>
        <a:buSzPct val="100000"/>
        <a:buFont typeface="Wingdings 2" panose="05020102010507070707" pitchFamily="18" charset="2"/>
        <a:buChar char=""/>
        <a:defRPr sz="1800" kern="1200">
          <a:solidFill>
            <a:srgbClr val="076F7E"/>
          </a:solidFill>
          <a:latin typeface="+mn-lt"/>
          <a:ea typeface="+mn-ea"/>
          <a:cs typeface="+mn-cs"/>
        </a:defRPr>
      </a:lvl1pPr>
      <a:lvl2pPr marL="630000" indent="-306000" algn="l" defTabSz="457200" rtl="0" eaLnBrk="1" latinLnBrk="0" hangingPunct="1">
        <a:spcBef>
          <a:spcPct val="20000"/>
        </a:spcBef>
        <a:spcAft>
          <a:spcPts val="600"/>
        </a:spcAft>
        <a:buClr>
          <a:srgbClr val="076F7E"/>
        </a:buClr>
        <a:buSzPct val="100000"/>
        <a:buFont typeface="Wingdings 2" panose="05020102010507070707" pitchFamily="18" charset="2"/>
        <a:buChar char=""/>
        <a:defRPr sz="1600" kern="1200">
          <a:solidFill>
            <a:srgbClr val="076F7E"/>
          </a:solidFill>
          <a:latin typeface="+mn-lt"/>
          <a:ea typeface="+mn-ea"/>
          <a:cs typeface="+mn-cs"/>
        </a:defRPr>
      </a:lvl2pPr>
      <a:lvl3pPr marL="900000" indent="-270000" algn="l" defTabSz="457200" rtl="0" eaLnBrk="1" latinLnBrk="0" hangingPunct="1">
        <a:spcBef>
          <a:spcPct val="20000"/>
        </a:spcBef>
        <a:spcAft>
          <a:spcPts val="600"/>
        </a:spcAft>
        <a:buClr>
          <a:srgbClr val="076F7E"/>
        </a:buClr>
        <a:buSzPct val="100000"/>
        <a:buFont typeface="Wingdings 2" panose="05020102010507070707" pitchFamily="18" charset="2"/>
        <a:buChar char=""/>
        <a:defRPr sz="1400" kern="1200">
          <a:solidFill>
            <a:srgbClr val="076F7E"/>
          </a:solidFill>
          <a:latin typeface="+mn-lt"/>
          <a:ea typeface="+mn-ea"/>
          <a:cs typeface="+mn-cs"/>
        </a:defRPr>
      </a:lvl3pPr>
      <a:lvl4pPr marL="1242000" indent="-234000" algn="l" defTabSz="457200" rtl="0" eaLnBrk="1" latinLnBrk="0" hangingPunct="1">
        <a:spcBef>
          <a:spcPct val="20000"/>
        </a:spcBef>
        <a:spcAft>
          <a:spcPts val="600"/>
        </a:spcAft>
        <a:buClr>
          <a:srgbClr val="076F7E"/>
        </a:buClr>
        <a:buSzPct val="100000"/>
        <a:buFont typeface="Wingdings 2" panose="05020102010507070707" pitchFamily="18" charset="2"/>
        <a:buChar char=""/>
        <a:defRPr sz="1200" kern="1200">
          <a:solidFill>
            <a:srgbClr val="076F7E"/>
          </a:solidFill>
          <a:latin typeface="+mn-lt"/>
          <a:ea typeface="+mn-ea"/>
          <a:cs typeface="+mn-cs"/>
        </a:defRPr>
      </a:lvl4pPr>
      <a:lvl5pPr marL="1602000" indent="-234000" algn="l" defTabSz="457200" rtl="0" eaLnBrk="1" latinLnBrk="0" hangingPunct="1">
        <a:spcBef>
          <a:spcPct val="20000"/>
        </a:spcBef>
        <a:spcAft>
          <a:spcPts val="600"/>
        </a:spcAft>
        <a:buClr>
          <a:srgbClr val="076F7E"/>
        </a:buClr>
        <a:buSzPct val="100000"/>
        <a:buFont typeface="Wingdings 2" panose="05020102010507070707" pitchFamily="18" charset="2"/>
        <a:buChar char=""/>
        <a:defRPr sz="1200" kern="1200">
          <a:solidFill>
            <a:srgbClr val="076F7E"/>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tmp"/></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3.xml"/><Relationship Id="rId5" Type="http://schemas.openxmlformats.org/officeDocument/2006/relationships/image" Target="../media/image23.jpeg"/><Relationship Id="rId4" Type="http://schemas.openxmlformats.org/officeDocument/2006/relationships/image" Target="../media/image22.jpeg"/></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50921" y="3507779"/>
            <a:ext cx="8348132" cy="528242"/>
          </a:xfrm>
        </p:spPr>
        <p:txBody>
          <a:bodyPr anchor="t" anchorCtr="0">
            <a:noAutofit/>
          </a:bodyPr>
          <a:lstStyle/>
          <a:p>
            <a:pPr algn="ctr"/>
            <a:r>
              <a:rPr lang="en-US" sz="2000" dirty="0"/>
              <a:t>La régulation des secteurs du gaz et de l’électricité</a:t>
            </a:r>
            <a:endParaRPr lang="fr-BE" sz="2000" dirty="0"/>
          </a:p>
        </p:txBody>
      </p:sp>
      <p:sp>
        <p:nvSpPr>
          <p:cNvPr id="4" name="Sous-titre 2"/>
          <p:cNvSpPr txBox="1">
            <a:spLocks/>
          </p:cNvSpPr>
          <p:nvPr/>
        </p:nvSpPr>
        <p:spPr>
          <a:xfrm>
            <a:off x="1741053" y="5646667"/>
            <a:ext cx="6858000" cy="622161"/>
          </a:xfrm>
          <a:prstGeom prst="rect">
            <a:avLst/>
          </a:prstGeom>
        </p:spPr>
        <p:txBody>
          <a:bodyPr vert="horz" lIns="91440" tIns="45720" rIns="91440" bIns="45720" rtlCol="0" anchor="t">
            <a:normAutofit/>
          </a:bodyPr>
          <a:lstStyle>
            <a:lvl1pPr marL="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600" kern="1200" cap="all">
                <a:solidFill>
                  <a:schemeClr val="accent2"/>
                </a:solidFill>
                <a:latin typeface="+mn-lt"/>
                <a:ea typeface="+mn-ea"/>
                <a:cs typeface="+mn-cs"/>
              </a:defRPr>
            </a:lvl1pPr>
            <a:lvl2pPr marL="457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9pPr>
          </a:lstStyle>
          <a:p>
            <a:pPr algn="r">
              <a:lnSpc>
                <a:spcPct val="130000"/>
              </a:lnSpc>
              <a:spcBef>
                <a:spcPts val="0"/>
              </a:spcBef>
              <a:spcAft>
                <a:spcPts val="0"/>
              </a:spcAft>
              <a:buClr>
                <a:srgbClr val="0B6C7C"/>
              </a:buClr>
              <a:buSzPts val="1100"/>
            </a:pPr>
            <a:endParaRPr lang="fr-BE" sz="900" i="1" cap="none" dirty="0">
              <a:solidFill>
                <a:srgbClr val="05515B"/>
              </a:solidFill>
              <a:latin typeface="+mj-lt"/>
            </a:endParaRPr>
          </a:p>
          <a:p>
            <a:pPr algn="r">
              <a:lnSpc>
                <a:spcPct val="130000"/>
              </a:lnSpc>
              <a:spcBef>
                <a:spcPts val="0"/>
              </a:spcBef>
              <a:spcAft>
                <a:spcPts val="0"/>
              </a:spcAft>
              <a:buClr>
                <a:srgbClr val="0B6C7C"/>
              </a:buClr>
              <a:buSzPts val="1100"/>
            </a:pPr>
            <a:endParaRPr lang="fr-BE" sz="900" i="1" cap="none" dirty="0">
              <a:solidFill>
                <a:srgbClr val="05515B"/>
              </a:solidFill>
              <a:latin typeface="+mj-lt"/>
            </a:endParaRPr>
          </a:p>
          <a:p>
            <a:pPr algn="r">
              <a:lnSpc>
                <a:spcPct val="130000"/>
              </a:lnSpc>
              <a:spcBef>
                <a:spcPts val="0"/>
              </a:spcBef>
              <a:spcAft>
                <a:spcPts val="0"/>
              </a:spcAft>
              <a:buClr>
                <a:srgbClr val="0B6C7C"/>
              </a:buClr>
              <a:buSzPts val="1100"/>
            </a:pPr>
            <a:r>
              <a:rPr lang="fr-BE" sz="900" i="1" cap="none" dirty="0">
                <a:solidFill>
                  <a:srgbClr val="05515B"/>
                </a:solidFill>
                <a:latin typeface="+mj-lt"/>
              </a:rPr>
              <a:t>Stéphane RENIER – Président de la CWaPE</a:t>
            </a:r>
          </a:p>
        </p:txBody>
      </p:sp>
      <p:sp>
        <p:nvSpPr>
          <p:cNvPr id="3" name="Sous-titre 2">
            <a:extLst>
              <a:ext uri="{FF2B5EF4-FFF2-40B4-BE49-F238E27FC236}">
                <a16:creationId xmlns:a16="http://schemas.microsoft.com/office/drawing/2014/main" id="{A6E33A74-839C-2920-8186-0E158EC431CF}"/>
              </a:ext>
            </a:extLst>
          </p:cNvPr>
          <p:cNvSpPr>
            <a:spLocks noGrp="1"/>
          </p:cNvSpPr>
          <p:nvPr>
            <p:ph type="subTitle" idx="1"/>
          </p:nvPr>
        </p:nvSpPr>
        <p:spPr>
          <a:xfrm>
            <a:off x="397933" y="3053917"/>
            <a:ext cx="8348131" cy="275211"/>
          </a:xfrm>
        </p:spPr>
        <p:txBody>
          <a:bodyPr>
            <a:noAutofit/>
          </a:bodyPr>
          <a:lstStyle/>
          <a:p>
            <a:r>
              <a:rPr lang="fr-BE" sz="1400" b="1" dirty="0">
                <a:solidFill>
                  <a:srgbClr val="076F7E"/>
                </a:solidFill>
                <a:effectLst/>
                <a:latin typeface="Calibri" panose="020F0502020204030204" pitchFamily="34" charset="0"/>
                <a:ea typeface="Times New Roman" panose="02020603050405020304" pitchFamily="18" charset="0"/>
                <a:cs typeface="Times New Roman" panose="02020603050405020304" pitchFamily="18" charset="0"/>
              </a:rPr>
              <a:t>ULG – Institut Montefiore - 4 décembre 2025</a:t>
            </a:r>
            <a:endParaRPr lang="fr-BE" sz="1400" b="1" cap="none" dirty="0">
              <a:solidFill>
                <a:srgbClr val="076F7E"/>
              </a:solidFill>
            </a:endParaRPr>
          </a:p>
        </p:txBody>
      </p:sp>
    </p:spTree>
    <p:extLst>
      <p:ext uri="{BB962C8B-B14F-4D97-AF65-F5344CB8AC3E}">
        <p14:creationId xmlns:p14="http://schemas.microsoft.com/office/powerpoint/2010/main" val="24676356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F2745D-1D01-7B02-FCC9-CA57378F78C0}"/>
            </a:ext>
          </a:extLst>
        </p:cNvPr>
        <p:cNvGrpSpPr/>
        <p:nvPr/>
      </p:nvGrpSpPr>
      <p:grpSpPr>
        <a:xfrm>
          <a:off x="0" y="0"/>
          <a:ext cx="0" cy="0"/>
          <a:chOff x="0" y="0"/>
          <a:chExt cx="0" cy="0"/>
        </a:xfrm>
      </p:grpSpPr>
      <p:sp>
        <p:nvSpPr>
          <p:cNvPr id="7" name="TextBox 7">
            <a:extLst>
              <a:ext uri="{FF2B5EF4-FFF2-40B4-BE49-F238E27FC236}">
                <a16:creationId xmlns:a16="http://schemas.microsoft.com/office/drawing/2014/main" id="{E49D9A6E-5098-E835-C14E-81E7FCE44917}"/>
              </a:ext>
            </a:extLst>
          </p:cNvPr>
          <p:cNvSpPr txBox="1"/>
          <p:nvPr/>
        </p:nvSpPr>
        <p:spPr>
          <a:xfrm>
            <a:off x="630889" y="1170222"/>
            <a:ext cx="5752411" cy="252762"/>
          </a:xfrm>
          <a:prstGeom prst="rect">
            <a:avLst/>
          </a:prstGeom>
        </p:spPr>
        <p:txBody>
          <a:bodyPr lIns="0" tIns="0" rIns="0" bIns="0" rtlCol="0" anchor="t">
            <a:spAutoFit/>
          </a:bodyPr>
          <a:lstStyle/>
          <a:p>
            <a:pPr>
              <a:lnSpc>
                <a:spcPts val="1926"/>
              </a:lnSpc>
            </a:pPr>
            <a:r>
              <a:rPr lang="en-US" sz="2400" b="1" dirty="0">
                <a:solidFill>
                  <a:srgbClr val="F18700"/>
                </a:solidFill>
                <a:latin typeface="Arial Bold"/>
              </a:rPr>
              <a:t>PLAN</a:t>
            </a:r>
          </a:p>
        </p:txBody>
      </p:sp>
      <p:sp>
        <p:nvSpPr>
          <p:cNvPr id="8" name="TextBox 8">
            <a:extLst>
              <a:ext uri="{FF2B5EF4-FFF2-40B4-BE49-F238E27FC236}">
                <a16:creationId xmlns:a16="http://schemas.microsoft.com/office/drawing/2014/main" id="{5B07A93A-A63A-B723-77F6-6E73CB876BB7}"/>
              </a:ext>
            </a:extLst>
          </p:cNvPr>
          <p:cNvSpPr txBox="1"/>
          <p:nvPr/>
        </p:nvSpPr>
        <p:spPr>
          <a:xfrm>
            <a:off x="630890" y="1732782"/>
            <a:ext cx="8033050" cy="3847207"/>
          </a:xfrm>
          <a:prstGeom prst="rect">
            <a:avLst/>
          </a:prstGeom>
        </p:spPr>
        <p:txBody>
          <a:bodyPr wrap="square" lIns="0" tIns="0" rIns="0" bIns="0" rtlCol="0" anchor="t">
            <a:spAutoFit/>
          </a:bodyPr>
          <a:lstStyle/>
          <a:p>
            <a:pPr marL="354013" indent="-354013">
              <a:spcBef>
                <a:spcPts val="600"/>
              </a:spcBef>
              <a:spcAft>
                <a:spcPts val="600"/>
              </a:spcAft>
              <a:buFont typeface="+mj-lt"/>
              <a:buAutoNum type="arabicPeriod"/>
            </a:pPr>
            <a:r>
              <a:rPr lang="fr-BE" sz="1600" dirty="0">
                <a:latin typeface="Arial" pitchFamily="34" charset="0"/>
                <a:cs typeface="Arial" pitchFamily="34" charset="0"/>
              </a:rPr>
              <a:t>Grands principes et étapes de la libéralisation des marchés du gaz et de l’électricité</a:t>
            </a:r>
          </a:p>
          <a:p>
            <a:pPr marL="354013" indent="-354013">
              <a:spcBef>
                <a:spcPts val="600"/>
              </a:spcBef>
              <a:spcAft>
                <a:spcPts val="600"/>
              </a:spcAft>
              <a:buFont typeface="+mj-lt"/>
              <a:buAutoNum type="arabicPeriod"/>
            </a:pPr>
            <a:r>
              <a:rPr lang="fr-BE" sz="1600" dirty="0">
                <a:latin typeface="Arial" pitchFamily="34" charset="0"/>
                <a:cs typeface="Arial" pitchFamily="34" charset="0"/>
              </a:rPr>
              <a:t>Le rôle et le statut du régulateur</a:t>
            </a:r>
          </a:p>
          <a:p>
            <a:pPr marL="354013" indent="-354013">
              <a:spcBef>
                <a:spcPts val="600"/>
              </a:spcBef>
              <a:spcAft>
                <a:spcPts val="600"/>
              </a:spcAft>
              <a:buFont typeface="+mj-lt"/>
              <a:buAutoNum type="arabicPeriod"/>
            </a:pPr>
            <a:r>
              <a:rPr lang="fr-BE" sz="1600" dirty="0">
                <a:latin typeface="Arial" pitchFamily="34" charset="0"/>
                <a:cs typeface="Arial" pitchFamily="34" charset="0"/>
              </a:rPr>
              <a:t>La diversité du régulateur en Europe</a:t>
            </a:r>
          </a:p>
          <a:p>
            <a:pPr marL="354013" indent="-354013">
              <a:spcBef>
                <a:spcPts val="600"/>
              </a:spcBef>
              <a:spcAft>
                <a:spcPts val="600"/>
              </a:spcAft>
              <a:buFont typeface="+mj-lt"/>
              <a:buAutoNum type="arabicPeriod"/>
            </a:pPr>
            <a:r>
              <a:rPr lang="fr-FR" sz="1600" dirty="0">
                <a:latin typeface="Arial" pitchFamily="34" charset="0"/>
                <a:cs typeface="Arial" pitchFamily="34" charset="0"/>
              </a:rPr>
              <a:t>La coordination entre régulateurs dans l’UE</a:t>
            </a:r>
          </a:p>
          <a:p>
            <a:pPr marL="354013" indent="-354013">
              <a:spcBef>
                <a:spcPts val="600"/>
              </a:spcBef>
              <a:spcAft>
                <a:spcPts val="600"/>
              </a:spcAft>
              <a:buFont typeface="+mj-lt"/>
              <a:buAutoNum type="arabicPeriod"/>
            </a:pPr>
            <a:r>
              <a:rPr lang="fr-FR" sz="1600" dirty="0">
                <a:latin typeface="Arial" pitchFamily="34" charset="0"/>
                <a:cs typeface="Arial" pitchFamily="34" charset="0"/>
              </a:rPr>
              <a:t>La régulation de l’électricité et du gaz en Belgique</a:t>
            </a:r>
          </a:p>
          <a:p>
            <a:pPr marL="354013" indent="-354013">
              <a:spcBef>
                <a:spcPts val="600"/>
              </a:spcBef>
              <a:spcAft>
                <a:spcPts val="600"/>
              </a:spcAft>
              <a:buFont typeface="+mj-lt"/>
              <a:buAutoNum type="arabicPeriod"/>
            </a:pPr>
            <a:r>
              <a:rPr lang="fr-FR" sz="1600" dirty="0">
                <a:latin typeface="Arial" pitchFamily="34" charset="0"/>
                <a:cs typeface="Arial" pitchFamily="34" charset="0"/>
              </a:rPr>
              <a:t>Les marchés de l’électricité et le gaz et leur traduction dans le droit fédéral belge</a:t>
            </a:r>
          </a:p>
          <a:p>
            <a:pPr marL="354013" indent="-354013">
              <a:spcBef>
                <a:spcPts val="600"/>
              </a:spcBef>
              <a:spcAft>
                <a:spcPts val="600"/>
              </a:spcAft>
              <a:buFont typeface="+mj-lt"/>
              <a:buAutoNum type="arabicPeriod"/>
            </a:pPr>
            <a:r>
              <a:rPr lang="fr-FR" sz="1600" dirty="0">
                <a:latin typeface="Arial" pitchFamily="34" charset="0"/>
                <a:cs typeface="Arial" pitchFamily="34" charset="0"/>
              </a:rPr>
              <a:t>Les principaux acteurs des marchés de l’électricité et du gaz</a:t>
            </a:r>
          </a:p>
          <a:p>
            <a:pPr marL="354013" indent="-354013">
              <a:spcBef>
                <a:spcPts val="600"/>
              </a:spcBef>
              <a:spcAft>
                <a:spcPts val="600"/>
              </a:spcAft>
              <a:buFont typeface="+mj-lt"/>
              <a:buAutoNum type="arabicPeriod"/>
            </a:pPr>
            <a:r>
              <a:rPr lang="fr-FR" sz="1600" dirty="0">
                <a:latin typeface="Arial" pitchFamily="34" charset="0"/>
                <a:cs typeface="Arial" pitchFamily="34" charset="0"/>
              </a:rPr>
              <a:t>Les défis de la transition énergétique</a:t>
            </a:r>
          </a:p>
          <a:p>
            <a:pPr marL="354013" indent="-354013">
              <a:spcBef>
                <a:spcPts val="600"/>
              </a:spcBef>
              <a:spcAft>
                <a:spcPts val="600"/>
              </a:spcAft>
              <a:buFont typeface="+mj-lt"/>
              <a:buAutoNum type="arabicPeriod"/>
            </a:pPr>
            <a:r>
              <a:rPr lang="fr-FR" sz="1600" dirty="0">
                <a:latin typeface="Arial" pitchFamily="34" charset="0"/>
                <a:cs typeface="Arial" pitchFamily="34" charset="0"/>
              </a:rPr>
              <a:t>Les défis en basse tension</a:t>
            </a:r>
          </a:p>
          <a:p>
            <a:pPr marL="354013" indent="-354013">
              <a:spcBef>
                <a:spcPts val="600"/>
              </a:spcBef>
              <a:spcAft>
                <a:spcPts val="600"/>
              </a:spcAft>
              <a:buFont typeface="+mj-lt"/>
              <a:buAutoNum type="arabicPeriod"/>
            </a:pPr>
            <a:r>
              <a:rPr lang="fr-FR" sz="1600" dirty="0">
                <a:latin typeface="Arial" pitchFamily="34" charset="0"/>
                <a:cs typeface="Arial" pitchFamily="34" charset="0"/>
              </a:rPr>
              <a:t>Les défis pour le gaz</a:t>
            </a:r>
            <a:endParaRPr lang="fr-BE" sz="1600" dirty="0">
              <a:latin typeface="Calibri" panose="020F0502020204030204" pitchFamily="34" charset="0"/>
              <a:cs typeface="Calibri" panose="020F0502020204030204" pitchFamily="34" charset="0"/>
            </a:endParaRPr>
          </a:p>
        </p:txBody>
      </p:sp>
      <p:pic>
        <p:nvPicPr>
          <p:cNvPr id="10" name="Image 9">
            <a:extLst>
              <a:ext uri="{FF2B5EF4-FFF2-40B4-BE49-F238E27FC236}">
                <a16:creationId xmlns:a16="http://schemas.microsoft.com/office/drawing/2014/main" id="{25E4AA82-38C1-C03C-46B4-3CF44409663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28854" y="299069"/>
            <a:ext cx="1429396" cy="507379"/>
          </a:xfrm>
          <a:prstGeom prst="rect">
            <a:avLst/>
          </a:prstGeom>
        </p:spPr>
      </p:pic>
      <p:sp>
        <p:nvSpPr>
          <p:cNvPr id="11" name="Slide Number Placeholder 5">
            <a:extLst>
              <a:ext uri="{FF2B5EF4-FFF2-40B4-BE49-F238E27FC236}">
                <a16:creationId xmlns:a16="http://schemas.microsoft.com/office/drawing/2014/main" id="{CA9893A1-AA62-6467-EA1D-FB323A6B062B}"/>
              </a:ext>
            </a:extLst>
          </p:cNvPr>
          <p:cNvSpPr>
            <a:spLocks noGrp="1"/>
          </p:cNvSpPr>
          <p:nvPr>
            <p:ph type="sldNum" sz="quarter" idx="12"/>
          </p:nvPr>
        </p:nvSpPr>
        <p:spPr>
          <a:xfrm>
            <a:off x="7800476" y="6316867"/>
            <a:ext cx="770468" cy="276999"/>
          </a:xfrm>
          <a:prstGeom prst="rect">
            <a:avLst/>
          </a:prstGeom>
        </p:spPr>
        <p:txBody>
          <a:bodyPr/>
          <a:lstStyle>
            <a:lvl1pPr algn="r">
              <a:defRPr sz="1200" b="1">
                <a:solidFill>
                  <a:schemeClr val="bg1"/>
                </a:solidFill>
              </a:defRPr>
            </a:lvl1pPr>
          </a:lstStyle>
          <a:p>
            <a:fld id="{A012BC3B-0702-4DF0-9B65-FC28F4077171}" type="slidenum">
              <a:rPr lang="en-GB" noProof="0" smtClean="0"/>
              <a:pPr/>
              <a:t>2</a:t>
            </a:fld>
            <a:endParaRPr lang="en-GB" noProof="0" dirty="0"/>
          </a:p>
        </p:txBody>
      </p:sp>
    </p:spTree>
    <p:extLst>
      <p:ext uri="{BB962C8B-B14F-4D97-AF65-F5344CB8AC3E}">
        <p14:creationId xmlns:p14="http://schemas.microsoft.com/office/powerpoint/2010/main" val="15084954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ChangeArrowheads="1"/>
          </p:cNvSpPr>
          <p:nvPr>
            <p:ph type="title"/>
          </p:nvPr>
        </p:nvSpPr>
        <p:spPr>
          <a:xfrm>
            <a:off x="428624" y="958243"/>
            <a:ext cx="8072437" cy="360362"/>
          </a:xfrm>
        </p:spPr>
        <p:txBody>
          <a:bodyPr>
            <a:normAutofit/>
          </a:bodyPr>
          <a:lstStyle/>
          <a:p>
            <a:pPr eaLnBrk="1" hangingPunct="1">
              <a:defRPr/>
            </a:pPr>
            <a:r>
              <a:rPr lang="fr-BE" sz="1600" dirty="0">
                <a:latin typeface="Arial" pitchFamily="34" charset="0"/>
                <a:cs typeface="Arial" pitchFamily="34" charset="0"/>
              </a:rPr>
              <a:t>1.1. la situation en Belgique avant la libéralisation</a:t>
            </a:r>
          </a:p>
        </p:txBody>
      </p:sp>
      <p:sp>
        <p:nvSpPr>
          <p:cNvPr id="23556" name="Rectangle 3"/>
          <p:cNvSpPr>
            <a:spLocks noGrp="1" noChangeArrowheads="1"/>
          </p:cNvSpPr>
          <p:nvPr>
            <p:ph idx="1"/>
          </p:nvPr>
        </p:nvSpPr>
        <p:spPr>
          <a:xfrm>
            <a:off x="428625" y="1431925"/>
            <a:ext cx="8229600" cy="4467832"/>
          </a:xfrm>
        </p:spPr>
        <p:txBody>
          <a:bodyPr>
            <a:noAutofit/>
          </a:bodyPr>
          <a:lstStyle/>
          <a:p>
            <a:pPr marL="0" lvl="1" indent="0" algn="just" eaLnBrk="1" hangingPunct="1">
              <a:buClr>
                <a:schemeClr val="tx1"/>
              </a:buClr>
              <a:buNone/>
            </a:pPr>
            <a:r>
              <a:rPr lang="fr-BE" altLang="fr-FR" sz="1200" b="1" u="sng" dirty="0">
                <a:solidFill>
                  <a:schemeClr val="tx1"/>
                </a:solidFill>
                <a:latin typeface="+mj-lt"/>
                <a:cs typeface="Arial" panose="020B0604020202020204" pitchFamily="34" charset="0"/>
              </a:rPr>
              <a:t>Electricité</a:t>
            </a:r>
          </a:p>
          <a:p>
            <a:pPr marL="276225" lvl="1" indent="-276225" algn="just" eaLnBrk="1" hangingPunct="1">
              <a:buClr>
                <a:schemeClr val="tx1"/>
              </a:buClr>
              <a:buFont typeface="Wingdings" panose="05000000000000000000" pitchFamily="2" charset="2"/>
              <a:buChar char="Ø"/>
            </a:pPr>
            <a:r>
              <a:rPr lang="fr-BE" altLang="fr-FR" sz="1200" dirty="0">
                <a:solidFill>
                  <a:schemeClr val="tx1"/>
                </a:solidFill>
                <a:latin typeface="+mj-lt"/>
                <a:cs typeface="Arial" panose="020B0604020202020204" pitchFamily="34" charset="0"/>
              </a:rPr>
              <a:t>Loi du 10 mars 1925 régissait le secteur de l’électricité.</a:t>
            </a:r>
          </a:p>
          <a:p>
            <a:pPr marL="276225" lvl="1" indent="-276225" algn="just" eaLnBrk="1" hangingPunct="1">
              <a:buClr>
                <a:schemeClr val="tx1"/>
              </a:buClr>
              <a:buFont typeface="Wingdings" panose="05000000000000000000" pitchFamily="2" charset="2"/>
              <a:buChar char="Ø"/>
            </a:pPr>
            <a:r>
              <a:rPr lang="fr-BE" altLang="fr-FR" sz="1200" dirty="0">
                <a:solidFill>
                  <a:schemeClr val="tx1"/>
                </a:solidFill>
                <a:latin typeface="+mj-lt"/>
                <a:cs typeface="Arial" panose="020B0604020202020204" pitchFamily="34" charset="0"/>
              </a:rPr>
              <a:t>Liberté en matière de production et de transport (une trentaine de sociétés privées au milieu du siècle dernier). </a:t>
            </a:r>
          </a:p>
          <a:p>
            <a:pPr marL="276225" lvl="1" indent="-276225" algn="just" eaLnBrk="1" hangingPunct="1">
              <a:buClr>
                <a:schemeClr val="tx1"/>
              </a:buClr>
              <a:buFont typeface="Wingdings" panose="05000000000000000000" pitchFamily="2" charset="2"/>
              <a:buChar char="Ø"/>
            </a:pPr>
            <a:r>
              <a:rPr lang="fr-BE" altLang="fr-FR" sz="1200" dirty="0">
                <a:solidFill>
                  <a:schemeClr val="tx1"/>
                </a:solidFill>
                <a:latin typeface="+mj-lt"/>
                <a:cs typeface="Arial" panose="020B0604020202020204" pitchFamily="34" charset="0"/>
              </a:rPr>
              <a:t>Distribution d’électricité: monopole communal (concédé à des intercommunales):</a:t>
            </a:r>
          </a:p>
          <a:p>
            <a:pPr marL="546225" lvl="2" indent="-276225" algn="just">
              <a:buClr>
                <a:schemeClr val="tx1"/>
              </a:buClr>
              <a:buFont typeface="Wingdings" panose="05000000000000000000" pitchFamily="2" charset="2"/>
              <a:buChar char="§"/>
            </a:pPr>
            <a:r>
              <a:rPr lang="fr-BE" altLang="fr-FR" sz="1200" dirty="0">
                <a:solidFill>
                  <a:schemeClr val="tx1"/>
                </a:solidFill>
                <a:latin typeface="+mj-lt"/>
                <a:cs typeface="Arial" panose="020B0604020202020204" pitchFamily="34" charset="0"/>
              </a:rPr>
              <a:t>Monopole total en ce qui concerne les infrastructures.</a:t>
            </a:r>
          </a:p>
          <a:p>
            <a:pPr marL="546225" lvl="2" indent="-276225" algn="just">
              <a:buClr>
                <a:schemeClr val="tx1"/>
              </a:buClr>
              <a:buFont typeface="Wingdings" panose="05000000000000000000" pitchFamily="2" charset="2"/>
              <a:buChar char="§"/>
            </a:pPr>
            <a:r>
              <a:rPr lang="fr-BE" altLang="fr-FR" sz="1200" dirty="0">
                <a:solidFill>
                  <a:schemeClr val="tx1"/>
                </a:solidFill>
                <a:latin typeface="+mj-lt"/>
                <a:cs typeface="Arial" panose="020B0604020202020204" pitchFamily="34" charset="0"/>
              </a:rPr>
              <a:t>Monopole partiel en ce qui concerne la fourniture (limité à la fourniture aux ménages et aux petites entreprises).</a:t>
            </a:r>
          </a:p>
          <a:p>
            <a:pPr marL="276225" lvl="1" indent="-276225" algn="just">
              <a:buClr>
                <a:schemeClr val="tx1"/>
              </a:buClr>
              <a:buFont typeface="Wingdings" panose="05000000000000000000" pitchFamily="2" charset="2"/>
              <a:buChar char="Ø"/>
            </a:pPr>
            <a:r>
              <a:rPr lang="fr-BE" sz="1200" dirty="0">
                <a:solidFill>
                  <a:schemeClr val="tx1">
                    <a:lumMod val="95000"/>
                    <a:lumOff val="5000"/>
                  </a:schemeClr>
                </a:solidFill>
                <a:latin typeface="+mj-lt"/>
                <a:ea typeface="Calibri" panose="020F0502020204030204" pitchFamily="34" charset="0"/>
                <a:cs typeface="Times New Roman" panose="02020603050405020304" pitchFamily="18" charset="0"/>
              </a:rPr>
              <a:t>A l’aube de la libéralisation, le s</a:t>
            </a:r>
            <a:r>
              <a:rPr lang="fr-BE" sz="1200" dirty="0">
                <a:solidFill>
                  <a:schemeClr val="tx1">
                    <a:lumMod val="95000"/>
                    <a:lumOff val="5000"/>
                  </a:schemeClr>
                </a:solidFill>
                <a:effectLst/>
                <a:latin typeface="+mj-lt"/>
                <a:ea typeface="Calibri" panose="020F0502020204030204" pitchFamily="34" charset="0"/>
                <a:cs typeface="Times New Roman" panose="02020603050405020304" pitchFamily="18" charset="0"/>
              </a:rPr>
              <a:t>ecteur fortement intégré verticalement : producteurs, transporteurs et distributeurs opérant</a:t>
            </a:r>
            <a:r>
              <a:rPr lang="fr-BE" sz="1200" dirty="0">
                <a:solidFill>
                  <a:schemeClr val="tx1">
                    <a:lumMod val="95000"/>
                    <a:lumOff val="5000"/>
                  </a:schemeClr>
                </a:solidFill>
                <a:latin typeface="+mj-lt"/>
                <a:ea typeface="Calibri" panose="020F0502020204030204" pitchFamily="34" charset="0"/>
                <a:cs typeface="Times New Roman" panose="02020603050405020304" pitchFamily="18" charset="0"/>
              </a:rPr>
              <a:t> </a:t>
            </a:r>
            <a:r>
              <a:rPr lang="fr-BE" sz="1200" dirty="0">
                <a:solidFill>
                  <a:schemeClr val="tx1">
                    <a:lumMod val="95000"/>
                    <a:lumOff val="5000"/>
                  </a:schemeClr>
                </a:solidFill>
                <a:effectLst/>
                <a:latin typeface="+mj-lt"/>
                <a:ea typeface="Calibri" panose="020F0502020204030204" pitchFamily="34" charset="0"/>
                <a:cs typeface="Times New Roman" panose="02020603050405020304" pitchFamily="18" charset="0"/>
              </a:rPr>
              <a:t>à travers quelques opérateurs historiques et en particulier Electrabel (découlant des anciennes entités UNERG, EBES, INTERCOM) ou SPE.</a:t>
            </a:r>
          </a:p>
          <a:p>
            <a:pPr marL="276225" lvl="1" indent="-276225" algn="just">
              <a:buClr>
                <a:schemeClr val="tx1"/>
              </a:buClr>
              <a:buFont typeface="Wingdings" panose="05000000000000000000" pitchFamily="2" charset="2"/>
              <a:buChar char="Ø"/>
            </a:pPr>
            <a:r>
              <a:rPr lang="fr-BE" altLang="fr-FR" sz="1200" dirty="0">
                <a:solidFill>
                  <a:schemeClr val="tx1">
                    <a:lumMod val="95000"/>
                    <a:lumOff val="5000"/>
                  </a:schemeClr>
                </a:solidFill>
                <a:latin typeface="+mj-lt"/>
                <a:ea typeface="Calibri" panose="020F0502020204030204" pitchFamily="34" charset="0"/>
                <a:cs typeface="Times New Roman" panose="02020603050405020304" pitchFamily="18" charset="0"/>
              </a:rPr>
              <a:t>Prix fixés au niveau national par le comité de contrôle de l’électricité et du gaz depuis 1955, composé des interlocuteurs sociaux, des producteurs et distributeurs et des gouvernements fédéral et régionaux. Autorégulation contractuelle du secteur. Objectif: uniformiser les tarifs.</a:t>
            </a:r>
          </a:p>
          <a:p>
            <a:pPr marL="276225" lvl="1" indent="-276225" algn="just">
              <a:buClr>
                <a:schemeClr val="tx1"/>
              </a:buClr>
              <a:buFont typeface="Wingdings" panose="05000000000000000000" pitchFamily="2" charset="2"/>
              <a:buChar char="Ø"/>
            </a:pPr>
            <a:r>
              <a:rPr lang="fr-BE" altLang="fr-FR" sz="1200" dirty="0">
                <a:solidFill>
                  <a:schemeClr val="tx1">
                    <a:lumMod val="95000"/>
                    <a:lumOff val="5000"/>
                  </a:schemeClr>
                </a:solidFill>
                <a:latin typeface="+mj-lt"/>
                <a:ea typeface="Calibri" panose="020F0502020204030204" pitchFamily="34" charset="0"/>
                <a:cs typeface="Times New Roman" panose="02020603050405020304" pitchFamily="18" charset="0"/>
              </a:rPr>
              <a:t>La liberté en matière de production et de transport était encadrée par </a:t>
            </a:r>
            <a:r>
              <a:rPr lang="fr-BE" sz="1200" kern="0" dirty="0">
                <a:solidFill>
                  <a:schemeClr val="tx1">
                    <a:lumMod val="95000"/>
                    <a:lumOff val="5000"/>
                  </a:schemeClr>
                </a:solidFill>
                <a:effectLst/>
                <a:latin typeface="+mj-lt"/>
                <a:ea typeface="Times New Roman" panose="02020603050405020304" pitchFamily="18" charset="0"/>
              </a:rPr>
              <a:t>le programme national d’équipement des moyens de production et de grand transport d’énergie électrique élaboré par les entreprises privées et publiques du secteur </a:t>
            </a:r>
            <a:r>
              <a:rPr lang="fr-BE" sz="1200" kern="0" dirty="0">
                <a:solidFill>
                  <a:schemeClr val="tx1">
                    <a:lumMod val="95000"/>
                    <a:lumOff val="5000"/>
                  </a:schemeClr>
                </a:solidFill>
                <a:latin typeface="+mj-lt"/>
                <a:ea typeface="Times New Roman" panose="02020603050405020304" pitchFamily="18" charset="0"/>
              </a:rPr>
              <a:t>et </a:t>
            </a:r>
            <a:r>
              <a:rPr lang="fr-BE" sz="1200" kern="0" dirty="0">
                <a:solidFill>
                  <a:schemeClr val="tx1">
                    <a:lumMod val="95000"/>
                    <a:lumOff val="5000"/>
                  </a:schemeClr>
                </a:solidFill>
                <a:effectLst/>
                <a:latin typeface="+mj-lt"/>
                <a:ea typeface="Times New Roman" panose="02020603050405020304" pitchFamily="18" charset="0"/>
              </a:rPr>
              <a:t>approuvé par le Ministre des Affaires économiques.</a:t>
            </a:r>
          </a:p>
          <a:p>
            <a:pPr marL="0" lvl="1" indent="0" algn="just">
              <a:buClr>
                <a:schemeClr val="tx1"/>
              </a:buClr>
              <a:buNone/>
            </a:pPr>
            <a:r>
              <a:rPr lang="fr-BE" altLang="fr-FR" sz="1200" b="1" u="sng" kern="0" dirty="0">
                <a:solidFill>
                  <a:schemeClr val="tx1">
                    <a:lumMod val="95000"/>
                    <a:lumOff val="5000"/>
                  </a:schemeClr>
                </a:solidFill>
                <a:latin typeface="+mj-lt"/>
                <a:cs typeface="Arial" panose="020B0604020202020204" pitchFamily="34" charset="0"/>
              </a:rPr>
              <a:t>Gaz</a:t>
            </a:r>
            <a:endParaRPr lang="fr-BE" altLang="fr-FR" sz="1200" b="1" u="sng" dirty="0">
              <a:solidFill>
                <a:schemeClr val="tx1">
                  <a:lumMod val="95000"/>
                  <a:lumOff val="5000"/>
                </a:schemeClr>
              </a:solidFill>
              <a:latin typeface="+mj-lt"/>
              <a:cs typeface="Arial" panose="020B0604020202020204" pitchFamily="34" charset="0"/>
            </a:endParaRPr>
          </a:p>
          <a:p>
            <a:pPr marL="0" indent="0" algn="just">
              <a:buNone/>
            </a:pPr>
            <a:r>
              <a:rPr lang="fr-FR" sz="1200" dirty="0">
                <a:solidFill>
                  <a:schemeClr val="tx1"/>
                </a:solidFill>
                <a:latin typeface="+mj-lt"/>
              </a:rPr>
              <a:t>Avant la libéralisation, le transport et la vente du gaz naturel étaient à charge d'un opérateur unique, la société Distrigaz. </a:t>
            </a:r>
            <a:endParaRPr lang="fr-BE" altLang="fr-FR" sz="1200" dirty="0">
              <a:solidFill>
                <a:schemeClr val="tx1"/>
              </a:solidFill>
              <a:latin typeface="+mj-lt"/>
              <a:cs typeface="Arial" panose="020B0604020202020204" pitchFamily="34" charset="0"/>
            </a:endParaRPr>
          </a:p>
        </p:txBody>
      </p:sp>
      <p:sp>
        <p:nvSpPr>
          <p:cNvPr id="2" name="Titre 1">
            <a:extLst>
              <a:ext uri="{FF2B5EF4-FFF2-40B4-BE49-F238E27FC236}">
                <a16:creationId xmlns:a16="http://schemas.microsoft.com/office/drawing/2014/main" id="{862F4D9D-1546-251B-1CA1-76A00B927031}"/>
              </a:ext>
            </a:extLst>
          </p:cNvPr>
          <p:cNvSpPr txBox="1">
            <a:spLocks/>
          </p:cNvSpPr>
          <p:nvPr/>
        </p:nvSpPr>
        <p:spPr>
          <a:xfrm>
            <a:off x="2085489" y="348080"/>
            <a:ext cx="6848961" cy="382170"/>
          </a:xfrm>
          <a:prstGeom prst="rect">
            <a:avLst/>
          </a:prstGeom>
        </p:spPr>
        <p:txBody>
          <a:bodyPr>
            <a:noAutofit/>
          </a:bodyPr>
          <a:lstStyle>
            <a:lvl1pPr algn="l" defTabSz="457200" rtl="0" eaLnBrk="1" latinLnBrk="0" hangingPunct="1">
              <a:spcBef>
                <a:spcPct val="0"/>
              </a:spcBef>
              <a:buNone/>
              <a:defRPr sz="2400" b="1" kern="1200" cap="all">
                <a:solidFill>
                  <a:srgbClr val="F18700"/>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263525" indent="-263525">
              <a:defRPr/>
            </a:pPr>
            <a:r>
              <a:rPr lang="fr-FR" sz="1600" dirty="0">
                <a:latin typeface="Arial" pitchFamily="34" charset="0"/>
                <a:cs typeface="Arial" pitchFamily="34" charset="0"/>
              </a:rPr>
              <a:t>1.	grands principes et étapes de la libéralisation </a:t>
            </a:r>
            <a:br>
              <a:rPr lang="fr-FR" sz="1600" dirty="0">
                <a:latin typeface="Arial" pitchFamily="34" charset="0"/>
                <a:cs typeface="Arial" pitchFamily="34" charset="0"/>
              </a:rPr>
            </a:br>
            <a:r>
              <a:rPr lang="fr-FR" sz="1600" dirty="0">
                <a:latin typeface="Arial" pitchFamily="34" charset="0"/>
                <a:cs typeface="Arial" pitchFamily="34" charset="0"/>
              </a:rPr>
              <a:t>du gaz et de l’électricité</a:t>
            </a:r>
            <a:endParaRPr lang="fr-BE" sz="1600" dirty="0">
              <a:latin typeface="Arial" pitchFamily="34" charset="0"/>
              <a:cs typeface="Arial" pitchFamily="34" charset="0"/>
            </a:endParaRPr>
          </a:p>
        </p:txBody>
      </p:sp>
      <p:sp>
        <p:nvSpPr>
          <p:cNvPr id="5" name="Slide Number Placeholder 5">
            <a:extLst>
              <a:ext uri="{FF2B5EF4-FFF2-40B4-BE49-F238E27FC236}">
                <a16:creationId xmlns:a16="http://schemas.microsoft.com/office/drawing/2014/main" id="{D465EE67-429E-A4DE-A481-3A2BF25D644C}"/>
              </a:ext>
            </a:extLst>
          </p:cNvPr>
          <p:cNvSpPr>
            <a:spLocks noGrp="1"/>
          </p:cNvSpPr>
          <p:nvPr>
            <p:ph type="sldNum" sz="quarter" idx="12"/>
          </p:nvPr>
        </p:nvSpPr>
        <p:spPr>
          <a:xfrm>
            <a:off x="7800476" y="6316867"/>
            <a:ext cx="770468" cy="276999"/>
          </a:xfrm>
          <a:prstGeom prst="rect">
            <a:avLst/>
          </a:prstGeom>
        </p:spPr>
        <p:txBody>
          <a:bodyPr/>
          <a:lstStyle>
            <a:lvl1pPr algn="r">
              <a:defRPr sz="1200" b="1">
                <a:solidFill>
                  <a:schemeClr val="bg1"/>
                </a:solidFill>
              </a:defRPr>
            </a:lvl1pPr>
          </a:lstStyle>
          <a:p>
            <a:fld id="{A012BC3B-0702-4DF0-9B65-FC28F4077171}" type="slidenum">
              <a:rPr lang="en-GB" noProof="0" smtClean="0"/>
              <a:pPr/>
              <a:t>3</a:t>
            </a:fld>
            <a:endParaRPr lang="en-GB" noProof="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0578" name="Rectangle 2"/>
          <p:cNvSpPr>
            <a:spLocks noGrp="1" noChangeArrowheads="1"/>
          </p:cNvSpPr>
          <p:nvPr>
            <p:ph type="title"/>
          </p:nvPr>
        </p:nvSpPr>
        <p:spPr>
          <a:xfrm>
            <a:off x="428624" y="986529"/>
            <a:ext cx="8072437" cy="360362"/>
          </a:xfrm>
        </p:spPr>
        <p:txBody>
          <a:bodyPr>
            <a:normAutofit/>
          </a:bodyPr>
          <a:lstStyle/>
          <a:p>
            <a:pPr eaLnBrk="1" hangingPunct="1">
              <a:defRPr/>
            </a:pPr>
            <a:r>
              <a:rPr lang="fr-BE" sz="1600" dirty="0">
                <a:latin typeface="Arial" pitchFamily="34" charset="0"/>
                <a:cs typeface="Arial" pitchFamily="34" charset="0"/>
              </a:rPr>
              <a:t>1.2. Les jalons ayant précédé l’adoption des directives</a:t>
            </a:r>
          </a:p>
        </p:txBody>
      </p:sp>
      <p:sp>
        <p:nvSpPr>
          <p:cNvPr id="23556" name="Rectangle 3"/>
          <p:cNvSpPr>
            <a:spLocks noGrp="1" noChangeArrowheads="1"/>
          </p:cNvSpPr>
          <p:nvPr>
            <p:ph type="body" idx="1"/>
          </p:nvPr>
        </p:nvSpPr>
        <p:spPr>
          <a:xfrm>
            <a:off x="428625" y="1431925"/>
            <a:ext cx="8229600" cy="4354512"/>
          </a:xfrm>
        </p:spPr>
        <p:txBody>
          <a:bodyPr>
            <a:normAutofit fontScale="92500" lnSpcReduction="10000"/>
          </a:bodyPr>
          <a:lstStyle/>
          <a:p>
            <a:pPr marL="0" lvl="1" indent="0" algn="just" eaLnBrk="1" hangingPunct="1">
              <a:buClr>
                <a:schemeClr val="tx1"/>
              </a:buClr>
              <a:buNone/>
            </a:pPr>
            <a:endParaRPr lang="fr-BE" altLang="fr-FR" dirty="0">
              <a:solidFill>
                <a:schemeClr val="tx1">
                  <a:lumMod val="95000"/>
                  <a:lumOff val="5000"/>
                </a:schemeClr>
              </a:solidFill>
              <a:latin typeface="+mj-lt"/>
              <a:cs typeface="Arial" panose="020B0604020202020204" pitchFamily="34" charset="0"/>
            </a:endParaRPr>
          </a:p>
          <a:p>
            <a:pPr marL="285750" lvl="1" indent="-285750" algn="just" eaLnBrk="1" hangingPunct="1">
              <a:buClr>
                <a:schemeClr val="tx1"/>
              </a:buClr>
              <a:buFont typeface="Wingdings" panose="05000000000000000000" pitchFamily="2" charset="2"/>
              <a:buChar char="Ø"/>
            </a:pPr>
            <a:r>
              <a:rPr lang="fr-BE" altLang="fr-FR" sz="1500" dirty="0">
                <a:solidFill>
                  <a:schemeClr val="tx1">
                    <a:lumMod val="95000"/>
                    <a:lumOff val="5000"/>
                  </a:schemeClr>
                </a:solidFill>
                <a:latin typeface="+mj-lt"/>
                <a:cs typeface="Arial" panose="020B0604020202020204" pitchFamily="34" charset="0"/>
              </a:rPr>
              <a:t>Le Traité de Rome de 1957 qui fonde la CEE, n’érige pas l’énergie au rang des politiques communes même si deux des traités de base traitent de cette matière.</a:t>
            </a:r>
          </a:p>
          <a:p>
            <a:pPr marL="285750" lvl="1" indent="-285750" algn="just">
              <a:buClr>
                <a:schemeClr val="tx1"/>
              </a:buClr>
              <a:buFont typeface="Wingdings" panose="05000000000000000000" pitchFamily="2" charset="2"/>
              <a:buChar char="Ø"/>
            </a:pPr>
            <a:r>
              <a:rPr lang="fr-BE" sz="1500" kern="0" dirty="0">
                <a:solidFill>
                  <a:schemeClr val="tx1">
                    <a:lumMod val="95000"/>
                    <a:lumOff val="5000"/>
                  </a:schemeClr>
                </a:solidFill>
                <a:effectLst/>
                <a:latin typeface="+mj-lt"/>
                <a:ea typeface="Times New Roman" panose="02020603050405020304" pitchFamily="18" charset="0"/>
                <a:cs typeface="Times New Roman" panose="02020603050405020304" pitchFamily="18" charset="0"/>
              </a:rPr>
              <a:t>Adoption de la </a:t>
            </a:r>
            <a:r>
              <a:rPr lang="fr-BE" sz="1500" kern="0" dirty="0">
                <a:solidFill>
                  <a:schemeClr val="tx1">
                    <a:lumMod val="95000"/>
                    <a:lumOff val="5000"/>
                  </a:schemeClr>
                </a:solidFill>
                <a:latin typeface="+mj-lt"/>
                <a:ea typeface="Times New Roman" panose="02020603050405020304" pitchFamily="18" charset="0"/>
                <a:cs typeface="Times New Roman" panose="02020603050405020304" pitchFamily="18" charset="0"/>
              </a:rPr>
              <a:t>d</a:t>
            </a:r>
            <a:r>
              <a:rPr lang="fr-BE" sz="1500" kern="0" dirty="0">
                <a:solidFill>
                  <a:schemeClr val="tx1">
                    <a:lumMod val="95000"/>
                    <a:lumOff val="5000"/>
                  </a:schemeClr>
                </a:solidFill>
                <a:effectLst/>
                <a:latin typeface="+mj-lt"/>
                <a:ea typeface="Times New Roman" panose="02020603050405020304" pitchFamily="18" charset="0"/>
                <a:cs typeface="Times New Roman" panose="02020603050405020304" pitchFamily="18" charset="0"/>
              </a:rPr>
              <a:t>irective 90/377/CEE du 29 juin 1990 relative à la transparence des prix de vente aux grands consommateurs industriels de l’électricité et du gaz et la directive 90/547/CEE du 29 octobre 1990 qui vise à faciliter les échanges transfrontaliers d’électricité entre grands réseaux à haute tension. </a:t>
            </a:r>
            <a:endParaRPr lang="fr-BE" sz="1500" kern="100" dirty="0">
              <a:solidFill>
                <a:schemeClr val="tx1">
                  <a:lumMod val="95000"/>
                  <a:lumOff val="5000"/>
                </a:schemeClr>
              </a:solidFill>
              <a:effectLst/>
              <a:latin typeface="+mj-lt"/>
              <a:ea typeface="Calibri" panose="020F0502020204030204" pitchFamily="34" charset="0"/>
              <a:cs typeface="Times New Roman" panose="02020603050405020304" pitchFamily="18" charset="0"/>
            </a:endParaRPr>
          </a:p>
          <a:p>
            <a:pPr marL="285750" lvl="1" indent="-285750" algn="just">
              <a:buClr>
                <a:schemeClr val="tx1"/>
              </a:buClr>
              <a:buFont typeface="Wingdings" panose="05000000000000000000" pitchFamily="2" charset="2"/>
              <a:buChar char="Ø"/>
            </a:pPr>
            <a:r>
              <a:rPr lang="fr-BE" altLang="fr-FR" sz="1500" dirty="0">
                <a:solidFill>
                  <a:schemeClr val="tx1">
                    <a:lumMod val="95000"/>
                    <a:lumOff val="5000"/>
                  </a:schemeClr>
                </a:solidFill>
                <a:latin typeface="+mj-lt"/>
                <a:cs typeface="Arial" panose="020B0604020202020204" pitchFamily="34" charset="0"/>
              </a:rPr>
              <a:t>Le Traité de Maastricht de 1993 attribue des compétences en matière d’énergie à la Commission.</a:t>
            </a:r>
          </a:p>
          <a:p>
            <a:pPr marL="285750" lvl="1" indent="-285750" algn="just">
              <a:buClr>
                <a:schemeClr val="tx1"/>
              </a:buClr>
              <a:buFont typeface="Wingdings" panose="05000000000000000000" pitchFamily="2" charset="2"/>
              <a:buChar char="Ø"/>
            </a:pPr>
            <a:r>
              <a:rPr lang="fr-BE" sz="1500" kern="0" dirty="0">
                <a:solidFill>
                  <a:schemeClr val="tx1">
                    <a:lumMod val="95000"/>
                    <a:lumOff val="5000"/>
                  </a:schemeClr>
                </a:solidFill>
                <a:effectLst/>
                <a:ea typeface="Times New Roman" panose="02020603050405020304" pitchFamily="18" charset="0"/>
              </a:rPr>
              <a:t>Position commune du 25 juillet 1996 du Conseil européen. 2 principes: </a:t>
            </a:r>
          </a:p>
          <a:p>
            <a:pPr marL="803275" lvl="1" indent="-342900" algn="just">
              <a:buClr>
                <a:schemeClr val="tx1"/>
              </a:buClr>
              <a:buFont typeface="+mj-lt"/>
              <a:buAutoNum type="alphaLcParenR"/>
            </a:pPr>
            <a:r>
              <a:rPr lang="fr-BE" sz="1500" kern="0" dirty="0">
                <a:solidFill>
                  <a:schemeClr val="tx1">
                    <a:lumMod val="95000"/>
                    <a:lumOff val="5000"/>
                  </a:schemeClr>
                </a:solidFill>
              </a:rPr>
              <a:t>protection du service public;</a:t>
            </a:r>
          </a:p>
          <a:p>
            <a:pPr marL="803275" lvl="1" indent="-342900" algn="just">
              <a:buClr>
                <a:schemeClr val="tx1"/>
              </a:buClr>
              <a:buFont typeface="+mj-lt"/>
              <a:buAutoNum type="alphaLcParenR"/>
            </a:pPr>
            <a:r>
              <a:rPr lang="fr-BE" sz="1500" kern="0" dirty="0">
                <a:solidFill>
                  <a:schemeClr val="tx1">
                    <a:lumMod val="95000"/>
                    <a:lumOff val="5000"/>
                  </a:schemeClr>
                </a:solidFill>
                <a:effectLst/>
                <a:ea typeface="Times New Roman" panose="02020603050405020304" pitchFamily="18" charset="0"/>
              </a:rPr>
              <a:t>ouverture égale des marchés nationaux permettant une concurrence équitable. La production d’électricité est libéralisée : les États membres ont le choix entre les systèmes d’appel d’offre et la procédure d’autorisation. Pour l’organisation de l’accès au réseau, ils ont le choix entre l’accès direct ou une formule d’acheteur unique.</a:t>
            </a:r>
            <a:endParaRPr lang="fr-BE" altLang="fr-FR" sz="1500" dirty="0">
              <a:solidFill>
                <a:schemeClr val="tx1">
                  <a:lumMod val="95000"/>
                  <a:lumOff val="5000"/>
                </a:schemeClr>
              </a:solidFill>
              <a:cs typeface="Arial" panose="020B0604020202020204" pitchFamily="34" charset="0"/>
            </a:endParaRPr>
          </a:p>
          <a:p>
            <a:pPr marL="0" lvl="1" indent="0" eaLnBrk="1" hangingPunct="1">
              <a:buClr>
                <a:schemeClr val="tx1"/>
              </a:buClr>
              <a:buNone/>
            </a:pPr>
            <a:r>
              <a:rPr lang="fr-BE" altLang="fr-FR" sz="1500" dirty="0">
                <a:solidFill>
                  <a:schemeClr val="tx1"/>
                </a:solidFill>
                <a:latin typeface="Arial" panose="020B0604020202020204" pitchFamily="34" charset="0"/>
                <a:cs typeface="Arial" panose="020B0604020202020204" pitchFamily="34" charset="0"/>
              </a:rPr>
              <a:t>S’en sont suivies les adoptions des différents paquets législatifs européens (1996-1998, 2003, 2009, 2019).</a:t>
            </a:r>
          </a:p>
          <a:p>
            <a:pPr marL="0" lvl="1" indent="0" eaLnBrk="1" hangingPunct="1">
              <a:buClr>
                <a:schemeClr val="tx1"/>
              </a:buClr>
              <a:buNone/>
            </a:pPr>
            <a:endParaRPr lang="fr-BE" altLang="fr-FR" sz="1700" dirty="0">
              <a:solidFill>
                <a:schemeClr val="tx1"/>
              </a:solidFill>
              <a:latin typeface="Arial" panose="020B0604020202020204" pitchFamily="34" charset="0"/>
              <a:cs typeface="Arial" panose="020B0604020202020204" pitchFamily="34" charset="0"/>
            </a:endParaRPr>
          </a:p>
          <a:p>
            <a:pPr marL="276225" lvl="1" indent="-276225" eaLnBrk="1" hangingPunct="1">
              <a:buClr>
                <a:schemeClr val="tx1"/>
              </a:buClr>
              <a:buFont typeface="Wingdings" panose="05000000000000000000" pitchFamily="2" charset="2"/>
              <a:buChar char="Ø"/>
            </a:pPr>
            <a:endParaRPr lang="fr-BE" altLang="fr-FR" sz="1600" dirty="0">
              <a:solidFill>
                <a:schemeClr val="tx1"/>
              </a:solidFill>
              <a:latin typeface="Arial" panose="020B0604020202020204" pitchFamily="34" charset="0"/>
              <a:cs typeface="Arial" panose="020B0604020202020204" pitchFamily="34" charset="0"/>
            </a:endParaRPr>
          </a:p>
        </p:txBody>
      </p:sp>
      <p:sp>
        <p:nvSpPr>
          <p:cNvPr id="4" name="Slide Number Placeholder 5">
            <a:extLst>
              <a:ext uri="{FF2B5EF4-FFF2-40B4-BE49-F238E27FC236}">
                <a16:creationId xmlns:a16="http://schemas.microsoft.com/office/drawing/2014/main" id="{163C46C6-9096-D24C-D817-9C93C8E19511}"/>
              </a:ext>
            </a:extLst>
          </p:cNvPr>
          <p:cNvSpPr>
            <a:spLocks noGrp="1"/>
          </p:cNvSpPr>
          <p:nvPr>
            <p:ph type="sldNum" sz="quarter" idx="12"/>
          </p:nvPr>
        </p:nvSpPr>
        <p:spPr>
          <a:xfrm>
            <a:off x="7800476" y="6316867"/>
            <a:ext cx="770468" cy="276999"/>
          </a:xfrm>
          <a:prstGeom prst="rect">
            <a:avLst/>
          </a:prstGeom>
        </p:spPr>
        <p:txBody>
          <a:bodyPr/>
          <a:lstStyle>
            <a:lvl1pPr algn="r">
              <a:defRPr sz="1200" b="1">
                <a:solidFill>
                  <a:schemeClr val="bg1"/>
                </a:solidFill>
              </a:defRPr>
            </a:lvl1pPr>
          </a:lstStyle>
          <a:p>
            <a:fld id="{A012BC3B-0702-4DF0-9B65-FC28F4077171}" type="slidenum">
              <a:rPr lang="en-GB" noProof="0" smtClean="0"/>
              <a:pPr/>
              <a:t>4</a:t>
            </a:fld>
            <a:endParaRPr lang="en-GB" noProof="0" dirty="0"/>
          </a:p>
        </p:txBody>
      </p:sp>
      <p:sp>
        <p:nvSpPr>
          <p:cNvPr id="3" name="Titre 1">
            <a:extLst>
              <a:ext uri="{FF2B5EF4-FFF2-40B4-BE49-F238E27FC236}">
                <a16:creationId xmlns:a16="http://schemas.microsoft.com/office/drawing/2014/main" id="{19ED874C-5EA4-51C9-0A39-479E3FAE9DE8}"/>
              </a:ext>
            </a:extLst>
          </p:cNvPr>
          <p:cNvSpPr txBox="1">
            <a:spLocks/>
          </p:cNvSpPr>
          <p:nvPr/>
        </p:nvSpPr>
        <p:spPr>
          <a:xfrm>
            <a:off x="2085489" y="348080"/>
            <a:ext cx="6848961" cy="382170"/>
          </a:xfrm>
          <a:prstGeom prst="rect">
            <a:avLst/>
          </a:prstGeom>
        </p:spPr>
        <p:txBody>
          <a:bodyPr>
            <a:noAutofit/>
          </a:bodyPr>
          <a:lstStyle>
            <a:lvl1pPr algn="l" defTabSz="457200" rtl="0" eaLnBrk="1" latinLnBrk="0" hangingPunct="1">
              <a:spcBef>
                <a:spcPct val="0"/>
              </a:spcBef>
              <a:buNone/>
              <a:defRPr sz="2400" b="1" kern="1200" cap="all">
                <a:solidFill>
                  <a:srgbClr val="F18700"/>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263525" indent="-263525">
              <a:defRPr/>
            </a:pPr>
            <a:r>
              <a:rPr lang="fr-FR" sz="1600" dirty="0">
                <a:latin typeface="Arial" pitchFamily="34" charset="0"/>
                <a:cs typeface="Arial" pitchFamily="34" charset="0"/>
              </a:rPr>
              <a:t>1.	grands principes et étapes de la libéralisation </a:t>
            </a:r>
            <a:br>
              <a:rPr lang="fr-FR" sz="1600" dirty="0">
                <a:latin typeface="Arial" pitchFamily="34" charset="0"/>
                <a:cs typeface="Arial" pitchFamily="34" charset="0"/>
              </a:rPr>
            </a:br>
            <a:r>
              <a:rPr lang="fr-FR" sz="1600" dirty="0">
                <a:latin typeface="Arial" pitchFamily="34" charset="0"/>
                <a:cs typeface="Arial" pitchFamily="34" charset="0"/>
              </a:rPr>
              <a:t>du gaz et de l’électricité</a:t>
            </a:r>
            <a:endParaRPr lang="fr-BE" sz="1600" dirty="0">
              <a:latin typeface="Arial" pitchFamily="34" charset="0"/>
              <a:cs typeface="Arial" pitchFamily="34" charset="0"/>
            </a:endParaRPr>
          </a:p>
        </p:txBody>
      </p:sp>
    </p:spTree>
    <p:extLst>
      <p:ext uri="{BB962C8B-B14F-4D97-AF65-F5344CB8AC3E}">
        <p14:creationId xmlns:p14="http://schemas.microsoft.com/office/powerpoint/2010/main" val="39727621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ChangeArrowheads="1"/>
          </p:cNvSpPr>
          <p:nvPr>
            <p:ph type="title"/>
          </p:nvPr>
        </p:nvSpPr>
        <p:spPr>
          <a:xfrm>
            <a:off x="457200" y="1071563"/>
            <a:ext cx="8043862" cy="360362"/>
          </a:xfrm>
        </p:spPr>
        <p:txBody>
          <a:bodyPr/>
          <a:lstStyle/>
          <a:p>
            <a:pPr eaLnBrk="1" hangingPunct="1">
              <a:defRPr/>
            </a:pPr>
            <a:r>
              <a:rPr lang="fr-BE" sz="1600" dirty="0">
                <a:latin typeface="Arial" pitchFamily="34" charset="0"/>
                <a:cs typeface="Arial" pitchFamily="34" charset="0"/>
              </a:rPr>
              <a:t>1.3. motivation de l’UE pour libéraliser les marchés de l’énergie</a:t>
            </a:r>
          </a:p>
        </p:txBody>
      </p:sp>
      <p:sp>
        <p:nvSpPr>
          <p:cNvPr id="23556" name="Rectangle 3"/>
          <p:cNvSpPr>
            <a:spLocks noGrp="1" noChangeArrowheads="1"/>
          </p:cNvSpPr>
          <p:nvPr>
            <p:ph type="body" idx="1"/>
          </p:nvPr>
        </p:nvSpPr>
        <p:spPr>
          <a:xfrm>
            <a:off x="457200" y="1431925"/>
            <a:ext cx="8229600" cy="3233737"/>
          </a:xfrm>
        </p:spPr>
        <p:txBody>
          <a:bodyPr/>
          <a:lstStyle/>
          <a:p>
            <a:pPr marL="276225" lvl="1" indent="-276225" eaLnBrk="1" hangingPunct="1">
              <a:buClr>
                <a:schemeClr val="tx1"/>
              </a:buClr>
              <a:buFont typeface="Wingdings" panose="05000000000000000000" pitchFamily="2" charset="2"/>
              <a:buChar char="Ø"/>
            </a:pPr>
            <a:r>
              <a:rPr lang="fr-BE" altLang="fr-FR" sz="1600" dirty="0">
                <a:solidFill>
                  <a:schemeClr val="tx1"/>
                </a:solidFill>
                <a:latin typeface="Arial" panose="020B0604020202020204" pitchFamily="34" charset="0"/>
                <a:cs typeface="Arial" panose="020B0604020202020204" pitchFamily="34" charset="0"/>
              </a:rPr>
              <a:t>Mettre fin aux monopoles (plus de choix, meilleur service, prix concurrentiel)</a:t>
            </a:r>
          </a:p>
          <a:p>
            <a:pPr marL="276225" lvl="1" indent="-276225" eaLnBrk="1" hangingPunct="1">
              <a:buClr>
                <a:schemeClr val="tx1"/>
              </a:buClr>
              <a:buFont typeface="Wingdings" panose="05000000000000000000" pitchFamily="2" charset="2"/>
              <a:buChar char="Ø"/>
            </a:pPr>
            <a:r>
              <a:rPr lang="fr-BE" altLang="fr-FR" sz="1600" dirty="0">
                <a:solidFill>
                  <a:schemeClr val="tx1"/>
                </a:solidFill>
                <a:latin typeface="Arial" panose="020B0604020202020204" pitchFamily="34" charset="0"/>
                <a:cs typeface="Arial" panose="020B0604020202020204" pitchFamily="34" charset="0"/>
              </a:rPr>
              <a:t>Essentiel pour la « compétitivité des entreprises européennes »</a:t>
            </a:r>
          </a:p>
          <a:p>
            <a:pPr marL="276225" lvl="1" indent="-276225" eaLnBrk="1" hangingPunct="1">
              <a:buClr>
                <a:schemeClr val="tx1"/>
              </a:buClr>
              <a:buFont typeface="Wingdings" panose="05000000000000000000" pitchFamily="2" charset="2"/>
              <a:buChar char="Ø"/>
            </a:pPr>
            <a:r>
              <a:rPr lang="fr-BE" altLang="fr-FR" dirty="0">
                <a:solidFill>
                  <a:schemeClr val="tx1"/>
                </a:solidFill>
                <a:latin typeface="Arial" panose="020B0604020202020204" pitchFamily="34" charset="0"/>
                <a:cs typeface="Arial" panose="020B0604020202020204" pitchFamily="34" charset="0"/>
              </a:rPr>
              <a:t>É</a:t>
            </a:r>
            <a:r>
              <a:rPr lang="fr-BE" altLang="fr-FR" sz="1600" dirty="0">
                <a:solidFill>
                  <a:schemeClr val="tx1"/>
                </a:solidFill>
                <a:latin typeface="Arial" panose="020B0604020202020204" pitchFamily="34" charset="0"/>
                <a:cs typeface="Arial" panose="020B0604020202020204" pitchFamily="34" charset="0"/>
              </a:rPr>
              <a:t>galement pour des raisons de « cohésion économique et sociale » entre états membres</a:t>
            </a:r>
          </a:p>
          <a:p>
            <a:pPr marL="276225" lvl="1" indent="-276225" eaLnBrk="1" hangingPunct="1">
              <a:buClr>
                <a:schemeClr val="tx1"/>
              </a:buClr>
              <a:buFont typeface="Wingdings" panose="05000000000000000000" pitchFamily="2" charset="2"/>
              <a:buChar char="Ø"/>
            </a:pPr>
            <a:r>
              <a:rPr lang="fr-BE" altLang="fr-FR" sz="1600" dirty="0">
                <a:solidFill>
                  <a:schemeClr val="tx1"/>
                </a:solidFill>
                <a:latin typeface="Arial" panose="020B0604020202020204" pitchFamily="34" charset="0"/>
                <a:cs typeface="Arial" panose="020B0604020202020204" pitchFamily="34" charset="0"/>
              </a:rPr>
              <a:t>A noter qu’outre la concurrence dans le secteur de l’énergie, l’Europe poursuit aujourd’hui des objectifs complémentaires: la sécurité d’approvisionnement et le combat contre le changement climatique.</a:t>
            </a:r>
          </a:p>
        </p:txBody>
      </p:sp>
      <p:sp>
        <p:nvSpPr>
          <p:cNvPr id="3" name="Slide Number Placeholder 5">
            <a:extLst>
              <a:ext uri="{FF2B5EF4-FFF2-40B4-BE49-F238E27FC236}">
                <a16:creationId xmlns:a16="http://schemas.microsoft.com/office/drawing/2014/main" id="{BCD98A6A-D381-ED46-4FF2-2CC5F2EBA642}"/>
              </a:ext>
            </a:extLst>
          </p:cNvPr>
          <p:cNvSpPr>
            <a:spLocks noGrp="1"/>
          </p:cNvSpPr>
          <p:nvPr>
            <p:ph type="sldNum" sz="quarter" idx="12"/>
          </p:nvPr>
        </p:nvSpPr>
        <p:spPr>
          <a:xfrm>
            <a:off x="7800476" y="6316867"/>
            <a:ext cx="770468" cy="276999"/>
          </a:xfrm>
          <a:prstGeom prst="rect">
            <a:avLst/>
          </a:prstGeom>
        </p:spPr>
        <p:txBody>
          <a:bodyPr/>
          <a:lstStyle>
            <a:lvl1pPr algn="r">
              <a:defRPr sz="1200" b="1">
                <a:solidFill>
                  <a:schemeClr val="bg1"/>
                </a:solidFill>
              </a:defRPr>
            </a:lvl1pPr>
          </a:lstStyle>
          <a:p>
            <a:fld id="{A012BC3B-0702-4DF0-9B65-FC28F4077171}" type="slidenum">
              <a:rPr lang="en-GB" noProof="0" smtClean="0"/>
              <a:pPr/>
              <a:t>5</a:t>
            </a:fld>
            <a:endParaRPr lang="en-GB" noProof="0" dirty="0"/>
          </a:p>
        </p:txBody>
      </p:sp>
      <p:sp>
        <p:nvSpPr>
          <p:cNvPr id="4" name="Titre 1">
            <a:extLst>
              <a:ext uri="{FF2B5EF4-FFF2-40B4-BE49-F238E27FC236}">
                <a16:creationId xmlns:a16="http://schemas.microsoft.com/office/drawing/2014/main" id="{179B2CAF-F8BE-1FA3-692C-C9A1400FCC66}"/>
              </a:ext>
            </a:extLst>
          </p:cNvPr>
          <p:cNvSpPr txBox="1">
            <a:spLocks/>
          </p:cNvSpPr>
          <p:nvPr/>
        </p:nvSpPr>
        <p:spPr>
          <a:xfrm>
            <a:off x="2085489" y="348080"/>
            <a:ext cx="6848961" cy="382170"/>
          </a:xfrm>
          <a:prstGeom prst="rect">
            <a:avLst/>
          </a:prstGeom>
        </p:spPr>
        <p:txBody>
          <a:bodyPr>
            <a:noAutofit/>
          </a:bodyPr>
          <a:lstStyle>
            <a:lvl1pPr algn="l" defTabSz="457200" rtl="0" eaLnBrk="1" latinLnBrk="0" hangingPunct="1">
              <a:spcBef>
                <a:spcPct val="0"/>
              </a:spcBef>
              <a:buNone/>
              <a:defRPr sz="2400" b="1" kern="1200" cap="all">
                <a:solidFill>
                  <a:srgbClr val="F18700"/>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263525" indent="-263525">
              <a:defRPr/>
            </a:pPr>
            <a:r>
              <a:rPr lang="fr-FR" sz="1600" dirty="0">
                <a:latin typeface="Arial" pitchFamily="34" charset="0"/>
                <a:cs typeface="Arial" pitchFamily="34" charset="0"/>
              </a:rPr>
              <a:t>1.	grands principes et étapes de la libéralisation </a:t>
            </a:r>
            <a:br>
              <a:rPr lang="fr-FR" sz="1600" dirty="0">
                <a:latin typeface="Arial" pitchFamily="34" charset="0"/>
                <a:cs typeface="Arial" pitchFamily="34" charset="0"/>
              </a:rPr>
            </a:br>
            <a:r>
              <a:rPr lang="fr-FR" sz="1600" dirty="0">
                <a:latin typeface="Arial" pitchFamily="34" charset="0"/>
                <a:cs typeface="Arial" pitchFamily="34" charset="0"/>
              </a:rPr>
              <a:t>du gaz et de l’électricité</a:t>
            </a:r>
            <a:endParaRPr lang="fr-BE" sz="1600" dirty="0">
              <a:latin typeface="Arial" pitchFamily="34" charset="0"/>
              <a:cs typeface="Arial" pitchFamily="34" charset="0"/>
            </a:endParaRPr>
          </a:p>
        </p:txBody>
      </p:sp>
    </p:spTree>
    <p:extLst>
      <p:ext uri="{BB962C8B-B14F-4D97-AF65-F5344CB8AC3E}">
        <p14:creationId xmlns:p14="http://schemas.microsoft.com/office/powerpoint/2010/main" val="21092158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p:cNvSpPr txBox="1">
            <a:spLocks noChangeArrowheads="1"/>
          </p:cNvSpPr>
          <p:nvPr/>
        </p:nvSpPr>
        <p:spPr bwMode="auto">
          <a:xfrm>
            <a:off x="491490" y="1071563"/>
            <a:ext cx="8381048" cy="360362"/>
          </a:xfrm>
          <a:prstGeom prst="rect">
            <a:avLst/>
          </a:prstGeom>
          <a:noFill/>
          <a:ln w="9525">
            <a:noFill/>
            <a:miter lim="800000"/>
            <a:headEnd/>
            <a:tailEnd/>
          </a:ln>
          <a:effectLst/>
        </p:spPr>
        <p:txBody>
          <a:bodyPr anchor="ctr"/>
          <a:lstStyle/>
          <a:p>
            <a:pPr eaLnBrk="1" hangingPunct="1">
              <a:defRPr/>
            </a:pPr>
            <a:r>
              <a:rPr lang="fr-BE" sz="1600" b="1" kern="0" cap="all" dirty="0">
                <a:solidFill>
                  <a:srgbClr val="F18700"/>
                </a:solidFill>
                <a:ea typeface="+mj-ea"/>
              </a:rPr>
              <a:t>1.4. L’</a:t>
            </a:r>
            <a:r>
              <a:rPr lang="fr-BE" sz="1600" b="1" i="1" kern="0" cap="all" dirty="0">
                <a:solidFill>
                  <a:srgbClr val="F18700"/>
                </a:solidFill>
                <a:ea typeface="+mj-ea"/>
              </a:rPr>
              <a:t>unbundling, </a:t>
            </a:r>
            <a:r>
              <a:rPr lang="fr-BE" sz="1600" b="1" kern="0" cap="all" dirty="0">
                <a:solidFill>
                  <a:srgbClr val="F18700"/>
                </a:solidFill>
                <a:ea typeface="+mj-ea"/>
              </a:rPr>
              <a:t>pierre angulaire de la libéralisation</a:t>
            </a:r>
          </a:p>
        </p:txBody>
      </p:sp>
      <p:sp>
        <p:nvSpPr>
          <p:cNvPr id="3" name="Slide Number Placeholder 5">
            <a:extLst>
              <a:ext uri="{FF2B5EF4-FFF2-40B4-BE49-F238E27FC236}">
                <a16:creationId xmlns:a16="http://schemas.microsoft.com/office/drawing/2014/main" id="{4EA58E1F-B6FC-08F0-139B-8235C4622490}"/>
              </a:ext>
            </a:extLst>
          </p:cNvPr>
          <p:cNvSpPr>
            <a:spLocks noGrp="1"/>
          </p:cNvSpPr>
          <p:nvPr>
            <p:ph type="sldNum" sz="quarter" idx="12"/>
          </p:nvPr>
        </p:nvSpPr>
        <p:spPr>
          <a:xfrm>
            <a:off x="7800476" y="6316867"/>
            <a:ext cx="770468" cy="276999"/>
          </a:xfrm>
          <a:prstGeom prst="rect">
            <a:avLst/>
          </a:prstGeom>
        </p:spPr>
        <p:txBody>
          <a:bodyPr/>
          <a:lstStyle>
            <a:lvl1pPr algn="r">
              <a:defRPr sz="1200" b="1">
                <a:solidFill>
                  <a:schemeClr val="bg1"/>
                </a:solidFill>
              </a:defRPr>
            </a:lvl1pPr>
          </a:lstStyle>
          <a:p>
            <a:fld id="{A012BC3B-0702-4DF0-9B65-FC28F4077171}" type="slidenum">
              <a:rPr lang="en-GB" noProof="0" smtClean="0"/>
              <a:pPr/>
              <a:t>6</a:t>
            </a:fld>
            <a:endParaRPr lang="en-GB" noProof="0" dirty="0"/>
          </a:p>
        </p:txBody>
      </p:sp>
      <p:pic>
        <p:nvPicPr>
          <p:cNvPr id="4" name="Image 3" descr="Une image contenant texte, capture d’écran, diagramme, Police&#10;&#10;Description générée automatiquement">
            <a:extLst>
              <a:ext uri="{FF2B5EF4-FFF2-40B4-BE49-F238E27FC236}">
                <a16:creationId xmlns:a16="http://schemas.microsoft.com/office/drawing/2014/main" id="{7EA771B2-9D3C-3102-97ED-980722E822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7188" y="1997076"/>
            <a:ext cx="7146175" cy="3834402"/>
          </a:xfrm>
          <a:prstGeom prst="rect">
            <a:avLst/>
          </a:prstGeom>
        </p:spPr>
      </p:pic>
      <p:sp>
        <p:nvSpPr>
          <p:cNvPr id="11" name="Titre 1">
            <a:extLst>
              <a:ext uri="{FF2B5EF4-FFF2-40B4-BE49-F238E27FC236}">
                <a16:creationId xmlns:a16="http://schemas.microsoft.com/office/drawing/2014/main" id="{8F2CDF22-1E57-538B-2B27-9D221088D5A4}"/>
              </a:ext>
            </a:extLst>
          </p:cNvPr>
          <p:cNvSpPr txBox="1">
            <a:spLocks/>
          </p:cNvSpPr>
          <p:nvPr/>
        </p:nvSpPr>
        <p:spPr>
          <a:xfrm>
            <a:off x="2085489" y="348080"/>
            <a:ext cx="6848961" cy="382170"/>
          </a:xfrm>
          <a:prstGeom prst="rect">
            <a:avLst/>
          </a:prstGeom>
        </p:spPr>
        <p:txBody>
          <a:bodyPr>
            <a:noAutofit/>
          </a:bodyPr>
          <a:lstStyle>
            <a:lvl1pPr algn="l" defTabSz="457200" rtl="0" eaLnBrk="1" latinLnBrk="0" hangingPunct="1">
              <a:spcBef>
                <a:spcPct val="0"/>
              </a:spcBef>
              <a:buNone/>
              <a:defRPr sz="2400" b="1" kern="1200" cap="all">
                <a:solidFill>
                  <a:srgbClr val="F18700"/>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263525" indent="-263525">
              <a:defRPr/>
            </a:pPr>
            <a:r>
              <a:rPr lang="fr-FR" sz="1600" dirty="0">
                <a:latin typeface="Arial" pitchFamily="34" charset="0"/>
                <a:cs typeface="Arial" pitchFamily="34" charset="0"/>
              </a:rPr>
              <a:t>1.	grands principes et étapes de la libéralisation </a:t>
            </a:r>
            <a:br>
              <a:rPr lang="fr-FR" sz="1600" dirty="0">
                <a:latin typeface="Arial" pitchFamily="34" charset="0"/>
                <a:cs typeface="Arial" pitchFamily="34" charset="0"/>
              </a:rPr>
            </a:br>
            <a:r>
              <a:rPr lang="fr-FR" sz="1600" dirty="0">
                <a:latin typeface="Arial" pitchFamily="34" charset="0"/>
                <a:cs typeface="Arial" pitchFamily="34" charset="0"/>
              </a:rPr>
              <a:t>du gaz et de l’électricité</a:t>
            </a:r>
            <a:endParaRPr lang="fr-BE" sz="1600" dirty="0">
              <a:latin typeface="Arial" pitchFamily="34" charset="0"/>
              <a:cs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ChangeArrowheads="1"/>
          </p:cNvSpPr>
          <p:nvPr/>
        </p:nvSpPr>
        <p:spPr bwMode="auto">
          <a:xfrm>
            <a:off x="428625" y="1714500"/>
            <a:ext cx="8229600" cy="2143125"/>
          </a:xfrm>
          <a:prstGeom prst="rect">
            <a:avLst/>
          </a:prstGeom>
          <a:noFill/>
          <a:ln w="9525">
            <a:noFill/>
            <a:miter lim="800000"/>
            <a:headEnd/>
            <a:tailEnd/>
          </a:ln>
          <a:effectLst/>
        </p:spPr>
        <p:txBody>
          <a:bodyPr/>
          <a:lstStyle/>
          <a:p>
            <a:pPr marL="276225" lvl="1" indent="-276225" defTabSz="457200">
              <a:lnSpc>
                <a:spcPct val="150000"/>
              </a:lnSpc>
              <a:spcBef>
                <a:spcPct val="20000"/>
              </a:spcBef>
              <a:spcAft>
                <a:spcPts val="600"/>
              </a:spcAft>
              <a:buClr>
                <a:schemeClr val="tx1"/>
              </a:buClr>
              <a:buSzPct val="100000"/>
              <a:buFont typeface="Wingdings" panose="05000000000000000000" pitchFamily="2" charset="2"/>
              <a:buChar char="Ø"/>
              <a:defRPr/>
            </a:pPr>
            <a:r>
              <a:rPr lang="fr-BE" sz="1600" dirty="0">
                <a:latin typeface="Arial" panose="020B0604020202020204" pitchFamily="34" charset="0"/>
                <a:cs typeface="Arial" panose="020B0604020202020204" pitchFamily="34" charset="0"/>
              </a:rPr>
              <a:t>Accès non-discriminatoire aux réseaux de transport/distribution.</a:t>
            </a:r>
          </a:p>
          <a:p>
            <a:pPr marL="276225" lvl="1" indent="-276225" defTabSz="457200">
              <a:lnSpc>
                <a:spcPct val="150000"/>
              </a:lnSpc>
              <a:spcBef>
                <a:spcPct val="20000"/>
              </a:spcBef>
              <a:spcAft>
                <a:spcPts val="600"/>
              </a:spcAft>
              <a:buClr>
                <a:schemeClr val="tx1"/>
              </a:buClr>
              <a:buSzPct val="100000"/>
              <a:buFont typeface="Wingdings" panose="05000000000000000000" pitchFamily="2" charset="2"/>
              <a:buChar char="Ø"/>
              <a:defRPr/>
            </a:pPr>
            <a:r>
              <a:rPr lang="fr-BE" sz="1600" dirty="0">
                <a:latin typeface="Arial" panose="020B0604020202020204" pitchFamily="34" charset="0"/>
                <a:cs typeface="Arial" panose="020B0604020202020204" pitchFamily="34" charset="0"/>
              </a:rPr>
              <a:t>Tarifs régulés pour l’accès aux réseaux.</a:t>
            </a:r>
          </a:p>
          <a:p>
            <a:pPr marL="276225" lvl="1" indent="-276225" defTabSz="457200">
              <a:lnSpc>
                <a:spcPct val="150000"/>
              </a:lnSpc>
              <a:spcBef>
                <a:spcPct val="20000"/>
              </a:spcBef>
              <a:spcAft>
                <a:spcPts val="600"/>
              </a:spcAft>
              <a:buClr>
                <a:schemeClr val="tx1"/>
              </a:buClr>
              <a:buSzPct val="100000"/>
              <a:buFont typeface="Wingdings" panose="05000000000000000000" pitchFamily="2" charset="2"/>
              <a:buChar char="Ø"/>
              <a:defRPr/>
            </a:pPr>
            <a:r>
              <a:rPr lang="fr-BE" sz="1600" dirty="0">
                <a:latin typeface="Arial" panose="020B0604020202020204" pitchFamily="34" charset="0"/>
                <a:cs typeface="Arial" panose="020B0604020202020204" pitchFamily="34" charset="0"/>
              </a:rPr>
              <a:t>Autorités de régulation indépendantes.</a:t>
            </a:r>
          </a:p>
          <a:p>
            <a:pPr marL="276225" lvl="1" indent="-276225" defTabSz="457200">
              <a:lnSpc>
                <a:spcPct val="150000"/>
              </a:lnSpc>
              <a:spcBef>
                <a:spcPct val="20000"/>
              </a:spcBef>
              <a:spcAft>
                <a:spcPts val="600"/>
              </a:spcAft>
              <a:buClr>
                <a:schemeClr val="tx1"/>
              </a:buClr>
              <a:buSzPct val="100000"/>
              <a:buFont typeface="Wingdings" panose="05000000000000000000" pitchFamily="2" charset="2"/>
              <a:buChar char="Ø"/>
              <a:defRPr/>
            </a:pPr>
            <a:r>
              <a:rPr lang="fr-BE" sz="1600" dirty="0">
                <a:latin typeface="Arial" panose="020B0604020202020204" pitchFamily="34" charset="0"/>
                <a:cs typeface="Arial" panose="020B0604020202020204" pitchFamily="34" charset="0"/>
              </a:rPr>
              <a:t>Encadrement des marchés : obligations de service public sociales et environnementales.</a:t>
            </a:r>
          </a:p>
          <a:p>
            <a:pPr marL="998538" lvl="1" indent="-457200" eaLnBrk="1" hangingPunct="1">
              <a:lnSpc>
                <a:spcPct val="150000"/>
              </a:lnSpc>
              <a:spcBef>
                <a:spcPct val="20000"/>
              </a:spcBef>
              <a:buClr>
                <a:srgbClr val="006666"/>
              </a:buClr>
              <a:buSzPct val="140000"/>
              <a:defRPr/>
            </a:pPr>
            <a:endParaRPr lang="fr-BE" sz="1800" kern="0" dirty="0">
              <a:solidFill>
                <a:srgbClr val="000000"/>
              </a:solidFill>
              <a:latin typeface="+mn-lt"/>
              <a:cs typeface="+mn-cs"/>
            </a:endParaRPr>
          </a:p>
        </p:txBody>
      </p:sp>
      <p:sp>
        <p:nvSpPr>
          <p:cNvPr id="9" name="Rectangle 2"/>
          <p:cNvSpPr txBox="1">
            <a:spLocks noChangeArrowheads="1"/>
          </p:cNvSpPr>
          <p:nvPr/>
        </p:nvSpPr>
        <p:spPr bwMode="auto">
          <a:xfrm>
            <a:off x="428625" y="1071563"/>
            <a:ext cx="8443913" cy="360362"/>
          </a:xfrm>
          <a:prstGeom prst="rect">
            <a:avLst/>
          </a:prstGeom>
          <a:noFill/>
          <a:ln w="9525">
            <a:noFill/>
            <a:miter lim="800000"/>
            <a:headEnd/>
            <a:tailEnd/>
          </a:ln>
          <a:effectLst/>
        </p:spPr>
        <p:txBody>
          <a:bodyPr anchor="ctr"/>
          <a:lstStyle/>
          <a:p>
            <a:pPr eaLnBrk="1" hangingPunct="1">
              <a:defRPr/>
            </a:pPr>
            <a:r>
              <a:rPr lang="fr-BE" sz="1600" b="1" kern="0" dirty="0">
                <a:solidFill>
                  <a:srgbClr val="F18700"/>
                </a:solidFill>
                <a:ea typeface="+mj-ea"/>
              </a:rPr>
              <a:t>1.5. PRINCIPES PHARES DE LA LIBERALISATION</a:t>
            </a:r>
          </a:p>
        </p:txBody>
      </p:sp>
      <p:sp>
        <p:nvSpPr>
          <p:cNvPr id="3" name="Slide Number Placeholder 5">
            <a:extLst>
              <a:ext uri="{FF2B5EF4-FFF2-40B4-BE49-F238E27FC236}">
                <a16:creationId xmlns:a16="http://schemas.microsoft.com/office/drawing/2014/main" id="{E14368B7-29CD-9369-01F4-9A2C56EF33CB}"/>
              </a:ext>
            </a:extLst>
          </p:cNvPr>
          <p:cNvSpPr>
            <a:spLocks noGrp="1"/>
          </p:cNvSpPr>
          <p:nvPr>
            <p:ph type="sldNum" sz="quarter" idx="12"/>
          </p:nvPr>
        </p:nvSpPr>
        <p:spPr>
          <a:xfrm>
            <a:off x="7800476" y="6316867"/>
            <a:ext cx="770468" cy="276999"/>
          </a:xfrm>
          <a:prstGeom prst="rect">
            <a:avLst/>
          </a:prstGeom>
        </p:spPr>
        <p:txBody>
          <a:bodyPr/>
          <a:lstStyle>
            <a:lvl1pPr algn="r">
              <a:defRPr sz="1200" b="1">
                <a:solidFill>
                  <a:schemeClr val="bg1"/>
                </a:solidFill>
              </a:defRPr>
            </a:lvl1pPr>
          </a:lstStyle>
          <a:p>
            <a:fld id="{A012BC3B-0702-4DF0-9B65-FC28F4077171}" type="slidenum">
              <a:rPr lang="en-GB" noProof="0" smtClean="0"/>
              <a:pPr/>
              <a:t>7</a:t>
            </a:fld>
            <a:endParaRPr lang="en-GB" noProof="0" dirty="0"/>
          </a:p>
        </p:txBody>
      </p:sp>
      <p:sp>
        <p:nvSpPr>
          <p:cNvPr id="10" name="Titre 1">
            <a:extLst>
              <a:ext uri="{FF2B5EF4-FFF2-40B4-BE49-F238E27FC236}">
                <a16:creationId xmlns:a16="http://schemas.microsoft.com/office/drawing/2014/main" id="{2C0613EB-821D-31E6-6B2C-DA1D047DED39}"/>
              </a:ext>
            </a:extLst>
          </p:cNvPr>
          <p:cNvSpPr txBox="1">
            <a:spLocks/>
          </p:cNvSpPr>
          <p:nvPr/>
        </p:nvSpPr>
        <p:spPr>
          <a:xfrm>
            <a:off x="2085489" y="348080"/>
            <a:ext cx="6848961" cy="382170"/>
          </a:xfrm>
          <a:prstGeom prst="rect">
            <a:avLst/>
          </a:prstGeom>
        </p:spPr>
        <p:txBody>
          <a:bodyPr>
            <a:noAutofit/>
          </a:bodyPr>
          <a:lstStyle>
            <a:lvl1pPr algn="l" defTabSz="457200" rtl="0" eaLnBrk="1" latinLnBrk="0" hangingPunct="1">
              <a:spcBef>
                <a:spcPct val="0"/>
              </a:spcBef>
              <a:buNone/>
              <a:defRPr sz="2400" b="1" kern="1200" cap="all">
                <a:solidFill>
                  <a:srgbClr val="F18700"/>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263525" indent="-263525">
              <a:defRPr/>
            </a:pPr>
            <a:r>
              <a:rPr lang="fr-FR" sz="1600" dirty="0">
                <a:latin typeface="Arial" pitchFamily="34" charset="0"/>
                <a:cs typeface="Arial" pitchFamily="34" charset="0"/>
              </a:rPr>
              <a:t>1.	grands principes et étapes de la libéralisation </a:t>
            </a:r>
            <a:br>
              <a:rPr lang="fr-FR" sz="1600" dirty="0">
                <a:latin typeface="Arial" pitchFamily="34" charset="0"/>
                <a:cs typeface="Arial" pitchFamily="34" charset="0"/>
              </a:rPr>
            </a:br>
            <a:r>
              <a:rPr lang="fr-FR" sz="1600" dirty="0">
                <a:latin typeface="Arial" pitchFamily="34" charset="0"/>
                <a:cs typeface="Arial" pitchFamily="34" charset="0"/>
              </a:rPr>
              <a:t>du gaz et de l’électricité</a:t>
            </a:r>
            <a:endParaRPr lang="fr-BE" sz="1600" dirty="0">
              <a:latin typeface="Arial" pitchFamily="34" charset="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45769" y="1109230"/>
            <a:ext cx="7266017" cy="357188"/>
          </a:xfrm>
        </p:spPr>
        <p:txBody>
          <a:bodyPr>
            <a:normAutofit/>
          </a:bodyPr>
          <a:lstStyle/>
          <a:p>
            <a:pPr>
              <a:defRPr/>
            </a:pPr>
            <a:r>
              <a:rPr lang="fr-BE" sz="1600" kern="0" dirty="0">
                <a:latin typeface="+mn-lt"/>
                <a:cs typeface="+mn-cs"/>
              </a:rPr>
              <a:t>1.6. Exemple de la Wallonie: quelques dates</a:t>
            </a:r>
          </a:p>
        </p:txBody>
      </p:sp>
      <p:sp>
        <p:nvSpPr>
          <p:cNvPr id="27651" name="Espace réservé du contenu 2"/>
          <p:cNvSpPr>
            <a:spLocks noGrp="1"/>
          </p:cNvSpPr>
          <p:nvPr>
            <p:ph idx="1"/>
          </p:nvPr>
        </p:nvSpPr>
        <p:spPr>
          <a:xfrm>
            <a:off x="445768" y="1214438"/>
            <a:ext cx="8141019" cy="4806950"/>
          </a:xfrm>
        </p:spPr>
        <p:txBody>
          <a:bodyPr>
            <a:normAutofit/>
          </a:bodyPr>
          <a:lstStyle/>
          <a:p>
            <a:pPr marL="276225" lvl="1" indent="-276225">
              <a:lnSpc>
                <a:spcPct val="150000"/>
              </a:lnSpc>
              <a:buClr>
                <a:schemeClr val="tx1"/>
              </a:buClr>
              <a:buFont typeface="Wingdings" panose="05000000000000000000" pitchFamily="2" charset="2"/>
              <a:buChar char="Ø"/>
              <a:defRPr/>
            </a:pPr>
            <a:r>
              <a:rPr lang="fr-BE" altLang="fr-FR" b="1" dirty="0">
                <a:solidFill>
                  <a:schemeClr val="tx1"/>
                </a:solidFill>
                <a:latin typeface="Arial" panose="020B0604020202020204" pitchFamily="34" charset="0"/>
                <a:cs typeface="Arial" panose="020B0604020202020204" pitchFamily="34" charset="0"/>
              </a:rPr>
              <a:t>1996 -1998</a:t>
            </a:r>
            <a:r>
              <a:rPr lang="fr-BE" altLang="fr-FR" dirty="0">
                <a:solidFill>
                  <a:schemeClr val="tx1"/>
                </a:solidFill>
                <a:latin typeface="Arial" panose="020B0604020202020204" pitchFamily="34" charset="0"/>
                <a:cs typeface="Arial" panose="020B0604020202020204" pitchFamily="34" charset="0"/>
              </a:rPr>
              <a:t>: directives européennes concernant les règles communes pour le marché intérieur de l'électricité (96/92/CE) et du gaz (98/30/CE).</a:t>
            </a:r>
          </a:p>
          <a:p>
            <a:pPr marL="276225" lvl="1" indent="-276225">
              <a:lnSpc>
                <a:spcPct val="150000"/>
              </a:lnSpc>
              <a:buClr>
                <a:schemeClr val="tx1"/>
              </a:buClr>
              <a:buFont typeface="Wingdings" panose="05000000000000000000" pitchFamily="2" charset="2"/>
              <a:buChar char="Ø"/>
              <a:defRPr/>
            </a:pPr>
            <a:r>
              <a:rPr lang="fr-BE" altLang="fr-FR" b="1" dirty="0">
                <a:solidFill>
                  <a:schemeClr val="tx1"/>
                </a:solidFill>
                <a:latin typeface="Arial" panose="020B0604020202020204" pitchFamily="34" charset="0"/>
                <a:cs typeface="Arial" panose="020B0604020202020204" pitchFamily="34" charset="0"/>
              </a:rPr>
              <a:t>12 avril 2001</a:t>
            </a:r>
            <a:r>
              <a:rPr lang="fr-BE" altLang="fr-FR" dirty="0">
                <a:solidFill>
                  <a:schemeClr val="tx1"/>
                </a:solidFill>
                <a:latin typeface="Arial" panose="020B0604020202020204" pitchFamily="34" charset="0"/>
                <a:cs typeface="Arial" panose="020B0604020202020204" pitchFamily="34" charset="0"/>
              </a:rPr>
              <a:t>: transposition de la directive électricité en droit wallon. </a:t>
            </a:r>
          </a:p>
          <a:p>
            <a:pPr marL="276225" lvl="1" indent="-276225">
              <a:lnSpc>
                <a:spcPct val="150000"/>
              </a:lnSpc>
              <a:buClr>
                <a:schemeClr val="tx1"/>
              </a:buClr>
              <a:buFont typeface="Wingdings" panose="05000000000000000000" pitchFamily="2" charset="2"/>
              <a:buChar char="Ø"/>
              <a:defRPr/>
            </a:pPr>
            <a:r>
              <a:rPr lang="fr-BE" altLang="fr-FR" b="1" dirty="0">
                <a:solidFill>
                  <a:schemeClr val="tx1"/>
                </a:solidFill>
                <a:latin typeface="Arial" panose="020B0604020202020204" pitchFamily="34" charset="0"/>
                <a:cs typeface="Arial" panose="020B0604020202020204" pitchFamily="34" charset="0"/>
              </a:rPr>
              <a:t>19 décembre 2002</a:t>
            </a:r>
            <a:r>
              <a:rPr lang="fr-BE" altLang="fr-FR" dirty="0">
                <a:solidFill>
                  <a:schemeClr val="tx1"/>
                </a:solidFill>
                <a:latin typeface="Arial" panose="020B0604020202020204" pitchFamily="34" charset="0"/>
                <a:cs typeface="Arial" panose="020B0604020202020204" pitchFamily="34" charset="0"/>
              </a:rPr>
              <a:t>: transposition de la directive gaz  en droit wallon.</a:t>
            </a:r>
          </a:p>
          <a:p>
            <a:pPr marL="276225" lvl="1" indent="-276225">
              <a:lnSpc>
                <a:spcPct val="150000"/>
              </a:lnSpc>
              <a:buClr>
                <a:schemeClr val="tx1"/>
              </a:buClr>
              <a:buFont typeface="Wingdings" panose="05000000000000000000" pitchFamily="2" charset="2"/>
              <a:buChar char="Ø"/>
              <a:defRPr/>
            </a:pPr>
            <a:r>
              <a:rPr lang="fr-BE" altLang="fr-FR" b="1" dirty="0">
                <a:solidFill>
                  <a:schemeClr val="tx1"/>
                </a:solidFill>
                <a:latin typeface="Arial" panose="020B0604020202020204" pitchFamily="34" charset="0"/>
                <a:cs typeface="Arial" panose="020B0604020202020204" pitchFamily="34" charset="0"/>
              </a:rPr>
              <a:t>26 juin 2003 </a:t>
            </a:r>
            <a:r>
              <a:rPr lang="fr-BE" altLang="fr-FR" dirty="0">
                <a:solidFill>
                  <a:schemeClr val="tx1"/>
                </a:solidFill>
                <a:latin typeface="Arial" panose="020B0604020202020204" pitchFamily="34" charset="0"/>
                <a:cs typeface="Arial" panose="020B0604020202020204" pitchFamily="34" charset="0"/>
              </a:rPr>
              <a:t>: nouvelle directives  2003/54/CE (électricité) et 2003/55/CE (gaz). </a:t>
            </a:r>
          </a:p>
          <a:p>
            <a:pPr marL="276225" lvl="1" indent="-276225">
              <a:lnSpc>
                <a:spcPct val="150000"/>
              </a:lnSpc>
              <a:buClr>
                <a:schemeClr val="tx1"/>
              </a:buClr>
              <a:buFont typeface="Wingdings" panose="05000000000000000000" pitchFamily="2" charset="2"/>
              <a:buChar char="Ø"/>
              <a:defRPr/>
            </a:pPr>
            <a:r>
              <a:rPr lang="fr-BE" altLang="fr-FR" b="1" dirty="0">
                <a:solidFill>
                  <a:schemeClr val="tx1"/>
                </a:solidFill>
                <a:latin typeface="Arial" panose="020B0604020202020204" pitchFamily="34" charset="0"/>
                <a:cs typeface="Arial" panose="020B0604020202020204" pitchFamily="34" charset="0"/>
              </a:rPr>
              <a:t>Juillet 2004 </a:t>
            </a:r>
            <a:r>
              <a:rPr lang="fr-BE" altLang="fr-FR" dirty="0">
                <a:solidFill>
                  <a:schemeClr val="tx1"/>
                </a:solidFill>
                <a:latin typeface="Arial" panose="020B0604020202020204" pitchFamily="34" charset="0"/>
                <a:cs typeface="Arial" panose="020B0604020202020204" pitchFamily="34" charset="0"/>
              </a:rPr>
              <a:t>: ouverture progressive du marché de l'électricité aux clients professionnels en Région wallonne. </a:t>
            </a:r>
          </a:p>
          <a:p>
            <a:pPr marL="276225" lvl="1" indent="-276225">
              <a:lnSpc>
                <a:spcPct val="150000"/>
              </a:lnSpc>
              <a:buClr>
                <a:schemeClr val="tx1"/>
              </a:buClr>
              <a:buFont typeface="Wingdings" panose="05000000000000000000" pitchFamily="2" charset="2"/>
              <a:buChar char="Ø"/>
              <a:defRPr/>
            </a:pPr>
            <a:r>
              <a:rPr lang="fr-BE" altLang="fr-FR" b="1" dirty="0">
                <a:solidFill>
                  <a:schemeClr val="tx1"/>
                </a:solidFill>
                <a:latin typeface="Arial" panose="020B0604020202020204" pitchFamily="34" charset="0"/>
                <a:cs typeface="Arial" panose="020B0604020202020204" pitchFamily="34" charset="0"/>
              </a:rPr>
              <a:t>1 janvier 2007 </a:t>
            </a:r>
            <a:r>
              <a:rPr lang="fr-BE" altLang="fr-FR" dirty="0">
                <a:solidFill>
                  <a:schemeClr val="tx1"/>
                </a:solidFill>
                <a:latin typeface="Arial" panose="020B0604020202020204" pitchFamily="34" charset="0"/>
                <a:cs typeface="Arial" panose="020B0604020202020204" pitchFamily="34" charset="0"/>
              </a:rPr>
              <a:t>: ouverture du marché de l'électricité à l'ensemble de la clientèle en Région wallonne. </a:t>
            </a:r>
          </a:p>
          <a:p>
            <a:endParaRPr lang="fr-BE" altLang="fr-FR" sz="1200" dirty="0"/>
          </a:p>
        </p:txBody>
      </p:sp>
      <p:sp>
        <p:nvSpPr>
          <p:cNvPr id="4" name="Slide Number Placeholder 5">
            <a:extLst>
              <a:ext uri="{FF2B5EF4-FFF2-40B4-BE49-F238E27FC236}">
                <a16:creationId xmlns:a16="http://schemas.microsoft.com/office/drawing/2014/main" id="{2AC308ED-4B8A-AD0D-3CA5-46016F265C27}"/>
              </a:ext>
            </a:extLst>
          </p:cNvPr>
          <p:cNvSpPr>
            <a:spLocks noGrp="1"/>
          </p:cNvSpPr>
          <p:nvPr>
            <p:ph type="sldNum" sz="quarter" idx="12"/>
          </p:nvPr>
        </p:nvSpPr>
        <p:spPr>
          <a:xfrm>
            <a:off x="7800476" y="6316867"/>
            <a:ext cx="770468" cy="276999"/>
          </a:xfrm>
          <a:prstGeom prst="rect">
            <a:avLst/>
          </a:prstGeom>
        </p:spPr>
        <p:txBody>
          <a:bodyPr/>
          <a:lstStyle>
            <a:lvl1pPr algn="r">
              <a:defRPr sz="1200" b="1">
                <a:solidFill>
                  <a:schemeClr val="bg1"/>
                </a:solidFill>
              </a:defRPr>
            </a:lvl1pPr>
          </a:lstStyle>
          <a:p>
            <a:fld id="{A012BC3B-0702-4DF0-9B65-FC28F4077171}" type="slidenum">
              <a:rPr lang="en-GB" noProof="0" smtClean="0"/>
              <a:pPr/>
              <a:t>8</a:t>
            </a:fld>
            <a:endParaRPr lang="en-GB" noProof="0" dirty="0"/>
          </a:p>
        </p:txBody>
      </p:sp>
      <p:sp>
        <p:nvSpPr>
          <p:cNvPr id="5" name="Titre 1">
            <a:extLst>
              <a:ext uri="{FF2B5EF4-FFF2-40B4-BE49-F238E27FC236}">
                <a16:creationId xmlns:a16="http://schemas.microsoft.com/office/drawing/2014/main" id="{0D25C144-6871-F33C-337D-01FD9E0FBA07}"/>
              </a:ext>
            </a:extLst>
          </p:cNvPr>
          <p:cNvSpPr txBox="1">
            <a:spLocks/>
          </p:cNvSpPr>
          <p:nvPr/>
        </p:nvSpPr>
        <p:spPr>
          <a:xfrm>
            <a:off x="2085489" y="348080"/>
            <a:ext cx="6848961" cy="382170"/>
          </a:xfrm>
          <a:prstGeom prst="rect">
            <a:avLst/>
          </a:prstGeom>
        </p:spPr>
        <p:txBody>
          <a:bodyPr>
            <a:noAutofit/>
          </a:bodyPr>
          <a:lstStyle>
            <a:lvl1pPr algn="l" defTabSz="457200" rtl="0" eaLnBrk="1" latinLnBrk="0" hangingPunct="1">
              <a:spcBef>
                <a:spcPct val="0"/>
              </a:spcBef>
              <a:buNone/>
              <a:defRPr sz="2400" b="1" kern="1200" cap="all">
                <a:solidFill>
                  <a:srgbClr val="F18700"/>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263525" indent="-263525">
              <a:defRPr/>
            </a:pPr>
            <a:r>
              <a:rPr lang="fr-FR" sz="1600" dirty="0">
                <a:latin typeface="Arial" pitchFamily="34" charset="0"/>
                <a:cs typeface="Arial" pitchFamily="34" charset="0"/>
              </a:rPr>
              <a:t>1.	grands principes et étapes de la libéralisation </a:t>
            </a:r>
            <a:br>
              <a:rPr lang="fr-FR" sz="1600" dirty="0">
                <a:latin typeface="Arial" pitchFamily="34" charset="0"/>
                <a:cs typeface="Arial" pitchFamily="34" charset="0"/>
              </a:rPr>
            </a:br>
            <a:r>
              <a:rPr lang="fr-FR" sz="1600" dirty="0">
                <a:latin typeface="Arial" pitchFamily="34" charset="0"/>
                <a:cs typeface="Arial" pitchFamily="34" charset="0"/>
              </a:rPr>
              <a:t>du gaz et de l’électricité</a:t>
            </a:r>
            <a:endParaRPr lang="fr-BE" sz="1600" dirty="0">
              <a:latin typeface="Arial" pitchFamily="34" charset="0"/>
              <a:cs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Espace réservé du contenu 2"/>
          <p:cNvSpPr>
            <a:spLocks noGrp="1"/>
          </p:cNvSpPr>
          <p:nvPr>
            <p:ph idx="1"/>
          </p:nvPr>
        </p:nvSpPr>
        <p:spPr>
          <a:xfrm>
            <a:off x="411479" y="1512888"/>
            <a:ext cx="8252460" cy="4344987"/>
          </a:xfrm>
        </p:spPr>
        <p:txBody>
          <a:bodyPr>
            <a:normAutofit/>
          </a:bodyPr>
          <a:lstStyle/>
          <a:p>
            <a:pPr marL="0" indent="0">
              <a:buNone/>
            </a:pPr>
            <a:r>
              <a:rPr lang="fr-BE" dirty="0">
                <a:solidFill>
                  <a:schemeClr val="tx1"/>
                </a:solidFill>
              </a:rPr>
              <a:t>La place du régulateur s’est étendue au fur et à mesure de la libéralisation, comme outil indispensable pour assurer l’équilibre. </a:t>
            </a:r>
          </a:p>
          <a:p>
            <a:pPr marL="0" indent="0">
              <a:buNone/>
            </a:pPr>
            <a:r>
              <a:rPr lang="fr-BE" dirty="0">
                <a:solidFill>
                  <a:schemeClr val="tx1"/>
                </a:solidFill>
              </a:rPr>
              <a:t>D’une simple administration, il est devenu un véritable REGULATEUR INDEPENDANT du politique et de l’industrie avec pour objectifs de:</a:t>
            </a:r>
          </a:p>
          <a:p>
            <a:pPr lvl="1">
              <a:buFontTx/>
              <a:buChar char="-"/>
            </a:pPr>
            <a:r>
              <a:rPr lang="fr-BE" dirty="0">
                <a:solidFill>
                  <a:schemeClr val="tx1"/>
                </a:solidFill>
              </a:rPr>
              <a:t>Veiller au bon fonctionnement des marchés (concurrence et transparence)</a:t>
            </a:r>
          </a:p>
          <a:p>
            <a:pPr lvl="1">
              <a:buFontTx/>
              <a:buChar char="-"/>
            </a:pPr>
            <a:r>
              <a:rPr lang="fr-BE" dirty="0">
                <a:solidFill>
                  <a:schemeClr val="tx1"/>
                </a:solidFill>
              </a:rPr>
              <a:t>Veiller à la protection de tous les consommateurs </a:t>
            </a:r>
          </a:p>
          <a:p>
            <a:pPr lvl="1">
              <a:buFontTx/>
              <a:buChar char="-"/>
            </a:pPr>
            <a:r>
              <a:rPr lang="fr-BE" dirty="0">
                <a:solidFill>
                  <a:schemeClr val="tx1"/>
                </a:solidFill>
              </a:rPr>
              <a:t>Veiller à ce que les décisions soient prises dans le respect de l’intérêt général</a:t>
            </a:r>
          </a:p>
          <a:p>
            <a:pPr lvl="1">
              <a:buFontTx/>
              <a:buChar char="-"/>
            </a:pPr>
            <a:r>
              <a:rPr lang="fr-BE" dirty="0">
                <a:solidFill>
                  <a:schemeClr val="tx1"/>
                </a:solidFill>
              </a:rPr>
              <a:t>Approuver les tarifs des GRT/GRD (selon le cadre, y compris élaborer la méthodologie tarifaire)</a:t>
            </a:r>
          </a:p>
          <a:p>
            <a:pPr lvl="1">
              <a:buFontTx/>
              <a:buChar char="-"/>
            </a:pPr>
            <a:r>
              <a:rPr lang="fr-BE" dirty="0">
                <a:solidFill>
                  <a:schemeClr val="tx1"/>
                </a:solidFill>
              </a:rPr>
              <a:t>Conseiller les autorités publiques de manière indépendante du secteur</a:t>
            </a:r>
          </a:p>
          <a:p>
            <a:pPr marL="0" indent="0">
              <a:buNone/>
            </a:pPr>
            <a:r>
              <a:rPr lang="fr-BE" dirty="0">
                <a:solidFill>
                  <a:schemeClr val="tx1"/>
                </a:solidFill>
              </a:rPr>
              <a:t>Il endosse le rôle de GENDARME et de FACILITATEUR.</a:t>
            </a:r>
          </a:p>
          <a:p>
            <a:pPr algn="just">
              <a:lnSpc>
                <a:spcPct val="100000"/>
              </a:lnSpc>
              <a:buFont typeface="Wingdings" panose="05000000000000000000" pitchFamily="2" charset="2"/>
              <a:buNone/>
            </a:pPr>
            <a:endParaRPr lang="fr-BE" altLang="fr-FR" sz="1600" dirty="0">
              <a:solidFill>
                <a:schemeClr val="tx1"/>
              </a:solidFill>
              <a:latin typeface="Arial" panose="020B0604020202020204" pitchFamily="34" charset="0"/>
              <a:cs typeface="Arial" panose="020B0604020202020204" pitchFamily="34" charset="0"/>
            </a:endParaRPr>
          </a:p>
          <a:p>
            <a:pPr algn="just">
              <a:lnSpc>
                <a:spcPct val="100000"/>
              </a:lnSpc>
              <a:buFont typeface="Wingdings" panose="05000000000000000000" pitchFamily="2" charset="2"/>
              <a:buNone/>
            </a:pPr>
            <a:endParaRPr lang="fr-BE" altLang="fr-FR" sz="1600" dirty="0">
              <a:solidFill>
                <a:schemeClr val="tx1"/>
              </a:solidFill>
              <a:latin typeface="Arial" panose="020B0604020202020204" pitchFamily="34" charset="0"/>
              <a:cs typeface="Arial" panose="020B0604020202020204" pitchFamily="34" charset="0"/>
            </a:endParaRPr>
          </a:p>
        </p:txBody>
      </p:sp>
      <p:sp>
        <p:nvSpPr>
          <p:cNvPr id="7" name="Titre 1"/>
          <p:cNvSpPr txBox="1">
            <a:spLocks/>
          </p:cNvSpPr>
          <p:nvPr/>
        </p:nvSpPr>
        <p:spPr bwMode="auto">
          <a:xfrm>
            <a:off x="411479" y="1000125"/>
            <a:ext cx="6732271" cy="357188"/>
          </a:xfrm>
          <a:prstGeom prst="rect">
            <a:avLst/>
          </a:prstGeom>
          <a:noFill/>
          <a:ln w="9525">
            <a:noFill/>
            <a:miter lim="800000"/>
            <a:headEnd/>
            <a:tailEnd/>
          </a:ln>
          <a:effectLst/>
        </p:spPr>
        <p:txBody>
          <a:bodyPr anchor="ctr"/>
          <a:lstStyle/>
          <a:p>
            <a:pPr>
              <a:defRPr/>
            </a:pPr>
            <a:r>
              <a:rPr lang="fr-BE" sz="1600" b="1" kern="0" cap="all" dirty="0">
                <a:solidFill>
                  <a:srgbClr val="F18700"/>
                </a:solidFill>
                <a:ea typeface="+mj-ea"/>
              </a:rPr>
              <a:t>2.1. La régulation voulue par l’UE</a:t>
            </a:r>
          </a:p>
        </p:txBody>
      </p:sp>
      <p:sp>
        <p:nvSpPr>
          <p:cNvPr id="2" name="Titre 1">
            <a:extLst>
              <a:ext uri="{FF2B5EF4-FFF2-40B4-BE49-F238E27FC236}">
                <a16:creationId xmlns:a16="http://schemas.microsoft.com/office/drawing/2014/main" id="{C3513221-C7B8-8900-FF7C-4449AD6A87F7}"/>
              </a:ext>
            </a:extLst>
          </p:cNvPr>
          <p:cNvSpPr>
            <a:spLocks noGrp="1"/>
          </p:cNvSpPr>
          <p:nvPr>
            <p:ph type="title"/>
          </p:nvPr>
        </p:nvSpPr>
        <p:spPr>
          <a:xfrm>
            <a:off x="2085489" y="348080"/>
            <a:ext cx="6848961" cy="382170"/>
          </a:xfrm>
        </p:spPr>
        <p:txBody>
          <a:bodyPr>
            <a:noAutofit/>
          </a:bodyPr>
          <a:lstStyle/>
          <a:p>
            <a:pPr>
              <a:defRPr/>
            </a:pPr>
            <a:r>
              <a:rPr lang="fr-FR" sz="1600" dirty="0">
                <a:latin typeface="Arial" pitchFamily="34" charset="0"/>
                <a:cs typeface="Arial" pitchFamily="34" charset="0"/>
              </a:rPr>
              <a:t>2. le rôle et le statut du régulateur</a:t>
            </a:r>
            <a:endParaRPr lang="fr-BE" sz="1600" dirty="0">
              <a:latin typeface="Arial" pitchFamily="34" charset="0"/>
              <a:cs typeface="Arial" pitchFamily="34" charset="0"/>
            </a:endParaRPr>
          </a:p>
        </p:txBody>
      </p:sp>
      <p:sp>
        <p:nvSpPr>
          <p:cNvPr id="3" name="Slide Number Placeholder 5">
            <a:extLst>
              <a:ext uri="{FF2B5EF4-FFF2-40B4-BE49-F238E27FC236}">
                <a16:creationId xmlns:a16="http://schemas.microsoft.com/office/drawing/2014/main" id="{6CA4C420-4BE1-9F7C-0505-848AD76B26D4}"/>
              </a:ext>
            </a:extLst>
          </p:cNvPr>
          <p:cNvSpPr>
            <a:spLocks noGrp="1"/>
          </p:cNvSpPr>
          <p:nvPr>
            <p:ph type="sldNum" sz="quarter" idx="12"/>
          </p:nvPr>
        </p:nvSpPr>
        <p:spPr>
          <a:xfrm>
            <a:off x="7800476" y="6316867"/>
            <a:ext cx="770468" cy="276999"/>
          </a:xfrm>
          <a:prstGeom prst="rect">
            <a:avLst/>
          </a:prstGeom>
        </p:spPr>
        <p:txBody>
          <a:bodyPr/>
          <a:lstStyle>
            <a:lvl1pPr algn="r">
              <a:defRPr sz="1200" b="1">
                <a:solidFill>
                  <a:schemeClr val="bg1"/>
                </a:solidFill>
              </a:defRPr>
            </a:lvl1pPr>
          </a:lstStyle>
          <a:p>
            <a:fld id="{A012BC3B-0702-4DF0-9B65-FC28F4077171}" type="slidenum">
              <a:rPr lang="en-GB" noProof="0" smtClean="0"/>
              <a:pPr/>
              <a:t>9</a:t>
            </a:fld>
            <a:endParaRPr lang="en-GB" noProof="0" dirty="0"/>
          </a:p>
        </p:txBody>
      </p:sp>
    </p:spTree>
    <p:extLst>
      <p:ext uri="{BB962C8B-B14F-4D97-AF65-F5344CB8AC3E}">
        <p14:creationId xmlns:p14="http://schemas.microsoft.com/office/powerpoint/2010/main" val="6456448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B73F24-E5CC-7586-4400-83194BBC9944}"/>
            </a:ext>
          </a:extLst>
        </p:cNvPr>
        <p:cNvGrpSpPr/>
        <p:nvPr/>
      </p:nvGrpSpPr>
      <p:grpSpPr>
        <a:xfrm>
          <a:off x="0" y="0"/>
          <a:ext cx="0" cy="0"/>
          <a:chOff x="0" y="0"/>
          <a:chExt cx="0" cy="0"/>
        </a:xfrm>
      </p:grpSpPr>
      <p:sp>
        <p:nvSpPr>
          <p:cNvPr id="7" name="Titre 1">
            <a:extLst>
              <a:ext uri="{FF2B5EF4-FFF2-40B4-BE49-F238E27FC236}">
                <a16:creationId xmlns:a16="http://schemas.microsoft.com/office/drawing/2014/main" id="{C0EF64B5-8B66-5B9B-1F53-C7A8B2CC98BE}"/>
              </a:ext>
            </a:extLst>
          </p:cNvPr>
          <p:cNvSpPr txBox="1">
            <a:spLocks/>
          </p:cNvSpPr>
          <p:nvPr/>
        </p:nvSpPr>
        <p:spPr bwMode="auto">
          <a:xfrm>
            <a:off x="411481" y="1000125"/>
            <a:ext cx="6732270" cy="357188"/>
          </a:xfrm>
          <a:prstGeom prst="rect">
            <a:avLst/>
          </a:prstGeom>
          <a:noFill/>
          <a:ln w="9525">
            <a:noFill/>
            <a:miter lim="800000"/>
            <a:headEnd/>
            <a:tailEnd/>
          </a:ln>
          <a:effectLst/>
        </p:spPr>
        <p:txBody>
          <a:bodyPr anchor="ctr"/>
          <a:lstStyle/>
          <a:p>
            <a:pPr>
              <a:defRPr/>
            </a:pPr>
            <a:r>
              <a:rPr lang="fr-BE" sz="1600" b="1" kern="0" cap="all" dirty="0">
                <a:solidFill>
                  <a:srgbClr val="F18700"/>
                </a:solidFill>
                <a:ea typeface="+mj-ea"/>
              </a:rPr>
              <a:t>2.1. La régulation voulue par l’UE</a:t>
            </a:r>
          </a:p>
        </p:txBody>
      </p:sp>
      <p:sp>
        <p:nvSpPr>
          <p:cNvPr id="2" name="Titre 1">
            <a:extLst>
              <a:ext uri="{FF2B5EF4-FFF2-40B4-BE49-F238E27FC236}">
                <a16:creationId xmlns:a16="http://schemas.microsoft.com/office/drawing/2014/main" id="{34159F50-F974-7A9A-9228-3E498FCE41AF}"/>
              </a:ext>
            </a:extLst>
          </p:cNvPr>
          <p:cNvSpPr>
            <a:spLocks noGrp="1"/>
          </p:cNvSpPr>
          <p:nvPr>
            <p:ph type="title"/>
          </p:nvPr>
        </p:nvSpPr>
        <p:spPr>
          <a:xfrm>
            <a:off x="2085489" y="348080"/>
            <a:ext cx="6848961" cy="382170"/>
          </a:xfrm>
        </p:spPr>
        <p:txBody>
          <a:bodyPr>
            <a:noAutofit/>
          </a:bodyPr>
          <a:lstStyle/>
          <a:p>
            <a:pPr>
              <a:defRPr/>
            </a:pPr>
            <a:r>
              <a:rPr lang="fr-FR" sz="1600" dirty="0">
                <a:latin typeface="Arial" pitchFamily="34" charset="0"/>
                <a:cs typeface="Arial" pitchFamily="34" charset="0"/>
              </a:rPr>
              <a:t>2. Le rôle et le statut du régulateur</a:t>
            </a:r>
            <a:endParaRPr lang="fr-BE" sz="1600" dirty="0">
              <a:latin typeface="Arial" pitchFamily="34" charset="0"/>
              <a:cs typeface="Arial" pitchFamily="34" charset="0"/>
            </a:endParaRPr>
          </a:p>
        </p:txBody>
      </p:sp>
      <p:sp>
        <p:nvSpPr>
          <p:cNvPr id="3" name="Slide Number Placeholder 5">
            <a:extLst>
              <a:ext uri="{FF2B5EF4-FFF2-40B4-BE49-F238E27FC236}">
                <a16:creationId xmlns:a16="http://schemas.microsoft.com/office/drawing/2014/main" id="{43CF7C2E-4A8B-0DD9-C361-E5895EAA23F8}"/>
              </a:ext>
            </a:extLst>
          </p:cNvPr>
          <p:cNvSpPr>
            <a:spLocks noGrp="1"/>
          </p:cNvSpPr>
          <p:nvPr>
            <p:ph type="sldNum" sz="quarter" idx="12"/>
          </p:nvPr>
        </p:nvSpPr>
        <p:spPr>
          <a:xfrm>
            <a:off x="7800476" y="6316867"/>
            <a:ext cx="770468" cy="276999"/>
          </a:xfrm>
          <a:prstGeom prst="rect">
            <a:avLst/>
          </a:prstGeom>
        </p:spPr>
        <p:txBody>
          <a:bodyPr/>
          <a:lstStyle>
            <a:lvl1pPr algn="r">
              <a:defRPr sz="1200" b="1">
                <a:solidFill>
                  <a:schemeClr val="bg1"/>
                </a:solidFill>
              </a:defRPr>
            </a:lvl1pPr>
          </a:lstStyle>
          <a:p>
            <a:fld id="{A012BC3B-0702-4DF0-9B65-FC28F4077171}" type="slidenum">
              <a:rPr lang="en-GB" noProof="0" smtClean="0"/>
              <a:pPr/>
              <a:t>10</a:t>
            </a:fld>
            <a:endParaRPr lang="en-GB" noProof="0" dirty="0"/>
          </a:p>
        </p:txBody>
      </p:sp>
      <p:sp>
        <p:nvSpPr>
          <p:cNvPr id="8" name="ZoneTexte 7">
            <a:extLst>
              <a:ext uri="{FF2B5EF4-FFF2-40B4-BE49-F238E27FC236}">
                <a16:creationId xmlns:a16="http://schemas.microsoft.com/office/drawing/2014/main" id="{080589E4-023F-953D-DB32-D4405F98F1C6}"/>
              </a:ext>
            </a:extLst>
          </p:cNvPr>
          <p:cNvSpPr txBox="1"/>
          <p:nvPr/>
        </p:nvSpPr>
        <p:spPr>
          <a:xfrm>
            <a:off x="411481" y="1672936"/>
            <a:ext cx="8159463" cy="3293209"/>
          </a:xfrm>
          <a:prstGeom prst="rect">
            <a:avLst/>
          </a:prstGeom>
          <a:noFill/>
        </p:spPr>
        <p:txBody>
          <a:bodyPr wrap="square" rtlCol="0">
            <a:spAutoFit/>
          </a:bodyPr>
          <a:lstStyle/>
          <a:p>
            <a:pPr marL="0" indent="0">
              <a:buNone/>
            </a:pPr>
            <a:r>
              <a:rPr lang="fr-BE" dirty="0"/>
              <a:t>L’indépendance est:</a:t>
            </a:r>
          </a:p>
          <a:p>
            <a:pPr marL="0" indent="0">
              <a:buNone/>
            </a:pPr>
            <a:endParaRPr lang="fr-BE" dirty="0"/>
          </a:p>
          <a:p>
            <a:pPr>
              <a:buFont typeface="Wingdings" panose="05000000000000000000" pitchFamily="2" charset="2"/>
              <a:buChar char="Ø"/>
            </a:pPr>
            <a:r>
              <a:rPr lang="fr-BE" dirty="0"/>
              <a:t> Créatrice de confiance dans les décisions de l’autorité</a:t>
            </a:r>
          </a:p>
          <a:p>
            <a:pPr>
              <a:buFont typeface="Wingdings" panose="05000000000000000000" pitchFamily="2" charset="2"/>
              <a:buChar char="Ø"/>
            </a:pPr>
            <a:r>
              <a:rPr lang="fr-BE" dirty="0"/>
              <a:t> Garante de l’absence de partialité (et donc de la concurrence) </a:t>
            </a:r>
          </a:p>
          <a:p>
            <a:pPr>
              <a:buFont typeface="Wingdings" panose="05000000000000000000" pitchFamily="2" charset="2"/>
              <a:buChar char="Ø"/>
            </a:pPr>
            <a:r>
              <a:rPr lang="fr-BE" dirty="0"/>
              <a:t> Garante de l’adoption de décision dans le respect de l’intérêt général même lorsque ses décisions portent sur des situations individuelles</a:t>
            </a:r>
          </a:p>
          <a:p>
            <a:pPr marL="0" indent="0">
              <a:buNone/>
            </a:pPr>
            <a:r>
              <a:rPr lang="fr-BE" dirty="0"/>
              <a:t>Son degré de maturité évolue dans le temps selon son degré d’indépendance (politique / budgétaire / fonctionnelle) et sa perception extérieure également.</a:t>
            </a:r>
          </a:p>
          <a:p>
            <a:pPr marL="17780" indent="0" algn="just">
              <a:spcAft>
                <a:spcPts val="1200"/>
              </a:spcAft>
              <a:buNone/>
            </a:pPr>
            <a:endParaRPr lang="fr-BE" dirty="0"/>
          </a:p>
          <a:p>
            <a:pPr marL="17780" indent="0" algn="just">
              <a:spcAft>
                <a:spcPts val="1200"/>
              </a:spcAft>
              <a:buNone/>
            </a:pPr>
            <a:r>
              <a:rPr lang="fr-BE" dirty="0"/>
              <a:t>Indépendance ne signifie pas exempte de tout contrôle (</a:t>
            </a:r>
            <a:r>
              <a:rPr lang="fr-BE" i="1" dirty="0"/>
              <a:t>cf</a:t>
            </a:r>
            <a:r>
              <a:rPr lang="fr-BE" dirty="0"/>
              <a:t>. </a:t>
            </a:r>
            <a:r>
              <a:rPr lang="fr-BE" i="1" dirty="0"/>
              <a:t>CJUE, </a:t>
            </a:r>
            <a:r>
              <a:rPr lang="fr-FR" b="0" i="1" dirty="0">
                <a:solidFill>
                  <a:srgbClr val="000000"/>
                </a:solidFill>
                <a:effectLst/>
              </a:rPr>
              <a:t>arrêt du 9 mars 2010, Commission/Allemagne, C‑518/07, points 42, 43 et 46</a:t>
            </a:r>
            <a:r>
              <a:rPr lang="fr-FR" b="0" i="0" dirty="0">
                <a:solidFill>
                  <a:srgbClr val="000000"/>
                </a:solidFill>
                <a:effectLst/>
              </a:rPr>
              <a:t>).</a:t>
            </a:r>
            <a:endParaRPr lang="fr-BE" dirty="0"/>
          </a:p>
        </p:txBody>
      </p:sp>
    </p:spTree>
    <p:extLst>
      <p:ext uri="{BB962C8B-B14F-4D97-AF65-F5344CB8AC3E}">
        <p14:creationId xmlns:p14="http://schemas.microsoft.com/office/powerpoint/2010/main" val="26343823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679028-345C-60DE-7A84-D2DFBE470302}"/>
            </a:ext>
          </a:extLst>
        </p:cNvPr>
        <p:cNvGrpSpPr/>
        <p:nvPr/>
      </p:nvGrpSpPr>
      <p:grpSpPr>
        <a:xfrm>
          <a:off x="0" y="0"/>
          <a:ext cx="0" cy="0"/>
          <a:chOff x="0" y="0"/>
          <a:chExt cx="0" cy="0"/>
        </a:xfrm>
      </p:grpSpPr>
      <p:sp>
        <p:nvSpPr>
          <p:cNvPr id="38914" name="Espace réservé du contenu 2">
            <a:extLst>
              <a:ext uri="{FF2B5EF4-FFF2-40B4-BE49-F238E27FC236}">
                <a16:creationId xmlns:a16="http://schemas.microsoft.com/office/drawing/2014/main" id="{AB085B95-3C7F-FBB9-1760-80E44F592709}"/>
              </a:ext>
            </a:extLst>
          </p:cNvPr>
          <p:cNvSpPr>
            <a:spLocks noGrp="1"/>
          </p:cNvSpPr>
          <p:nvPr>
            <p:ph idx="1"/>
          </p:nvPr>
        </p:nvSpPr>
        <p:spPr>
          <a:xfrm>
            <a:off x="445770" y="1367210"/>
            <a:ext cx="8055292" cy="4856997"/>
          </a:xfrm>
        </p:spPr>
        <p:txBody>
          <a:bodyPr>
            <a:normAutofit fontScale="85000" lnSpcReduction="20000"/>
          </a:bodyPr>
          <a:lstStyle/>
          <a:p>
            <a:pPr marL="0" indent="0">
              <a:buNone/>
            </a:pPr>
            <a:r>
              <a:rPr lang="fr-BE" dirty="0">
                <a:solidFill>
                  <a:schemeClr val="tx1"/>
                </a:solidFill>
              </a:rPr>
              <a:t>Le cadre européen est strict en matière d’indépendance des autorités de régulation et les degrés de maturité d’indépendance sont variables au niveau des Etats-membres.</a:t>
            </a:r>
            <a:r>
              <a:rPr lang="fr-BE" b="1" dirty="0"/>
              <a:t> </a:t>
            </a:r>
          </a:p>
          <a:p>
            <a:pPr marL="0" indent="0">
              <a:buNone/>
            </a:pPr>
            <a:r>
              <a:rPr lang="fr-BE" sz="1600" b="1" dirty="0">
                <a:solidFill>
                  <a:schemeClr val="accent6"/>
                </a:solidFill>
              </a:rPr>
              <a:t>Article 57, (4), et suivants de la directive (UE) 2019/944 </a:t>
            </a:r>
          </a:p>
          <a:p>
            <a:pPr marL="0" indent="0">
              <a:buNone/>
            </a:pPr>
            <a:r>
              <a:rPr lang="fr-FR" dirty="0"/>
              <a:t>« </a:t>
            </a:r>
            <a:r>
              <a:rPr lang="fr-FR" i="1" dirty="0"/>
              <a:t>4. Les États membres garantissent l'indépendance de l'autorité de régulation et veillent à ce qu'elle exerce ses compétences de manière impartiale et transparente. À cet effet, les États membres veillent à ce que, dans l'exécution des tâches de régulation qui lui sont conférées par la présente directive et la législation connexe, l'autorité de régulation: </a:t>
            </a:r>
          </a:p>
          <a:p>
            <a:pPr marL="354013" indent="-354013">
              <a:buAutoNum type="alphaLcParenR"/>
            </a:pPr>
            <a:r>
              <a:rPr lang="fr-FR" i="1" dirty="0"/>
              <a:t>soit </a:t>
            </a:r>
            <a:r>
              <a:rPr lang="fr-FR" b="1" i="1" dirty="0"/>
              <a:t>juridiquement distincte et fonctionnellement indépendante </a:t>
            </a:r>
            <a:r>
              <a:rPr lang="fr-FR" i="1" dirty="0"/>
              <a:t>d'autres entités publiques ou privées; </a:t>
            </a:r>
          </a:p>
          <a:p>
            <a:pPr marL="354013" indent="-354013">
              <a:buAutoNum type="alphaLcParenR"/>
            </a:pPr>
            <a:r>
              <a:rPr lang="fr-FR" i="1" dirty="0"/>
              <a:t>veille à ce que son personnel et les personnes chargées de sa gestion: </a:t>
            </a:r>
          </a:p>
          <a:p>
            <a:pPr marL="354013" indent="-354013">
              <a:buAutoNum type="romanLcParenR"/>
            </a:pPr>
            <a:r>
              <a:rPr lang="fr-FR" i="1" dirty="0"/>
              <a:t>agissent </a:t>
            </a:r>
            <a:r>
              <a:rPr lang="fr-FR" b="1" i="1" dirty="0"/>
              <a:t>indépendamment de tout intérêt commercial</a:t>
            </a:r>
            <a:r>
              <a:rPr lang="fr-FR" i="1" dirty="0"/>
              <a:t>; et </a:t>
            </a:r>
          </a:p>
          <a:p>
            <a:pPr marL="354013" indent="-354013">
              <a:buAutoNum type="romanLcParenR"/>
            </a:pPr>
            <a:r>
              <a:rPr lang="fr-FR" i="1" dirty="0"/>
              <a:t>ne sollicitent </a:t>
            </a:r>
            <a:r>
              <a:rPr lang="fr-FR" b="1" i="1" dirty="0"/>
              <a:t>ni n'acceptent d'instructions directes d'aucun gouvernement ou autre entité publique ou privée dans l'exécution des tâches de régulation</a:t>
            </a:r>
            <a:r>
              <a:rPr lang="fr-FR" i="1" dirty="0"/>
              <a:t>. Cette exigence est sans préjudice d'une étroite concertation, le cas échéant, avec les autres autorités nationales concernées ou d'orientations générales édictées par le gouvernement qui ne concernent pas les missions et compétences de régulation prévues à l'article 59. »</a:t>
            </a:r>
          </a:p>
          <a:p>
            <a:pPr marL="0" indent="0" algn="just">
              <a:buNone/>
            </a:pPr>
            <a:r>
              <a:rPr lang="fr-BE"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Ainsi qu’il ressort de la jurisprudence de la Cour de justice de l’UE, l’indépendance du régulateur doit être garantie « </a:t>
            </a:r>
            <a:r>
              <a:rPr lang="fr-BE" i="1"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 à l’égard de tout organe politique, et donc non seulement à l’égard du gouvernement, mais également à l’égard du </a:t>
            </a:r>
            <a:r>
              <a:rPr lang="fr-BE" b="1" i="1"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législateur</a:t>
            </a:r>
            <a:r>
              <a:rPr lang="fr-BE" b="1"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 </a:t>
            </a:r>
            <a:r>
              <a:rPr lang="fr-BE" i="1"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a:t>
            </a:r>
            <a:r>
              <a:rPr lang="fr-BE"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fr-BE" altLang="fr-FR" sz="1600" dirty="0">
              <a:solidFill>
                <a:schemeClr val="tx1"/>
              </a:solidFill>
              <a:latin typeface="Arial" panose="020B0604020202020204" pitchFamily="34" charset="0"/>
              <a:cs typeface="Arial" panose="020B0604020202020204" pitchFamily="34" charset="0"/>
            </a:endParaRPr>
          </a:p>
          <a:p>
            <a:pPr algn="just">
              <a:lnSpc>
                <a:spcPct val="100000"/>
              </a:lnSpc>
              <a:buFont typeface="Wingdings" panose="05000000000000000000" pitchFamily="2" charset="2"/>
              <a:buNone/>
            </a:pPr>
            <a:endParaRPr lang="fr-BE" altLang="fr-FR" sz="1600" dirty="0">
              <a:solidFill>
                <a:schemeClr val="tx1"/>
              </a:solidFill>
              <a:latin typeface="Arial" panose="020B0604020202020204" pitchFamily="34" charset="0"/>
              <a:cs typeface="Arial" panose="020B0604020202020204" pitchFamily="34" charset="0"/>
            </a:endParaRPr>
          </a:p>
        </p:txBody>
      </p:sp>
      <p:sp>
        <p:nvSpPr>
          <p:cNvPr id="7" name="Titre 1">
            <a:extLst>
              <a:ext uri="{FF2B5EF4-FFF2-40B4-BE49-F238E27FC236}">
                <a16:creationId xmlns:a16="http://schemas.microsoft.com/office/drawing/2014/main" id="{970EF548-FF96-389F-4E29-124BE7863133}"/>
              </a:ext>
            </a:extLst>
          </p:cNvPr>
          <p:cNvSpPr txBox="1">
            <a:spLocks/>
          </p:cNvSpPr>
          <p:nvPr/>
        </p:nvSpPr>
        <p:spPr bwMode="auto">
          <a:xfrm>
            <a:off x="445770" y="858706"/>
            <a:ext cx="6412229" cy="357188"/>
          </a:xfrm>
          <a:prstGeom prst="rect">
            <a:avLst/>
          </a:prstGeom>
          <a:noFill/>
          <a:ln w="9525">
            <a:noFill/>
            <a:miter lim="800000"/>
            <a:headEnd/>
            <a:tailEnd/>
          </a:ln>
          <a:effectLst/>
        </p:spPr>
        <p:txBody>
          <a:bodyPr anchor="ctr"/>
          <a:lstStyle/>
          <a:p>
            <a:pPr>
              <a:defRPr/>
            </a:pPr>
            <a:r>
              <a:rPr lang="fr-BE" sz="1600" b="1" kern="0" cap="all" dirty="0">
                <a:solidFill>
                  <a:srgbClr val="F18700"/>
                </a:solidFill>
                <a:ea typeface="+mj-ea"/>
              </a:rPr>
              <a:t>2.1. La régulation voulue par l’UE</a:t>
            </a:r>
          </a:p>
        </p:txBody>
      </p:sp>
      <p:sp>
        <p:nvSpPr>
          <p:cNvPr id="2" name="Titre 1">
            <a:extLst>
              <a:ext uri="{FF2B5EF4-FFF2-40B4-BE49-F238E27FC236}">
                <a16:creationId xmlns:a16="http://schemas.microsoft.com/office/drawing/2014/main" id="{DED13C79-0445-CA66-F37F-73B602F77494}"/>
              </a:ext>
            </a:extLst>
          </p:cNvPr>
          <p:cNvSpPr>
            <a:spLocks noGrp="1"/>
          </p:cNvSpPr>
          <p:nvPr>
            <p:ph type="title"/>
          </p:nvPr>
        </p:nvSpPr>
        <p:spPr>
          <a:xfrm>
            <a:off x="2085489" y="348080"/>
            <a:ext cx="6848961" cy="382170"/>
          </a:xfrm>
        </p:spPr>
        <p:txBody>
          <a:bodyPr>
            <a:noAutofit/>
          </a:bodyPr>
          <a:lstStyle/>
          <a:p>
            <a:pPr>
              <a:defRPr/>
            </a:pPr>
            <a:r>
              <a:rPr lang="fr-FR" sz="1600" dirty="0">
                <a:latin typeface="Arial" pitchFamily="34" charset="0"/>
                <a:cs typeface="Arial" pitchFamily="34" charset="0"/>
              </a:rPr>
              <a:t>2. Le rôle et le statut du régulateur</a:t>
            </a:r>
            <a:endParaRPr lang="fr-BE" sz="1600" dirty="0">
              <a:latin typeface="Arial" pitchFamily="34" charset="0"/>
              <a:cs typeface="Arial" pitchFamily="34" charset="0"/>
            </a:endParaRPr>
          </a:p>
        </p:txBody>
      </p:sp>
      <p:sp>
        <p:nvSpPr>
          <p:cNvPr id="3" name="Slide Number Placeholder 5">
            <a:extLst>
              <a:ext uri="{FF2B5EF4-FFF2-40B4-BE49-F238E27FC236}">
                <a16:creationId xmlns:a16="http://schemas.microsoft.com/office/drawing/2014/main" id="{801172BC-F1A9-DCCF-43E2-DA76EA27B158}"/>
              </a:ext>
            </a:extLst>
          </p:cNvPr>
          <p:cNvSpPr>
            <a:spLocks noGrp="1"/>
          </p:cNvSpPr>
          <p:nvPr>
            <p:ph type="sldNum" sz="quarter" idx="12"/>
          </p:nvPr>
        </p:nvSpPr>
        <p:spPr>
          <a:xfrm>
            <a:off x="7800476" y="6316867"/>
            <a:ext cx="770468" cy="276999"/>
          </a:xfrm>
          <a:prstGeom prst="rect">
            <a:avLst/>
          </a:prstGeom>
        </p:spPr>
        <p:txBody>
          <a:bodyPr/>
          <a:lstStyle>
            <a:lvl1pPr algn="r">
              <a:defRPr sz="1200" b="1">
                <a:solidFill>
                  <a:schemeClr val="bg1"/>
                </a:solidFill>
              </a:defRPr>
            </a:lvl1pPr>
          </a:lstStyle>
          <a:p>
            <a:fld id="{A012BC3B-0702-4DF0-9B65-FC28F4077171}" type="slidenum">
              <a:rPr lang="en-GB" noProof="0" smtClean="0"/>
              <a:pPr/>
              <a:t>11</a:t>
            </a:fld>
            <a:endParaRPr lang="en-GB" noProof="0" dirty="0"/>
          </a:p>
        </p:txBody>
      </p:sp>
    </p:spTree>
    <p:extLst>
      <p:ext uri="{BB962C8B-B14F-4D97-AF65-F5344CB8AC3E}">
        <p14:creationId xmlns:p14="http://schemas.microsoft.com/office/powerpoint/2010/main" val="42666154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093FC1-5AE6-6422-190D-4264F95A13E7}"/>
            </a:ext>
          </a:extLst>
        </p:cNvPr>
        <p:cNvGrpSpPr/>
        <p:nvPr/>
      </p:nvGrpSpPr>
      <p:grpSpPr>
        <a:xfrm>
          <a:off x="0" y="0"/>
          <a:ext cx="0" cy="0"/>
          <a:chOff x="0" y="0"/>
          <a:chExt cx="0" cy="0"/>
        </a:xfrm>
      </p:grpSpPr>
      <p:sp>
        <p:nvSpPr>
          <p:cNvPr id="38914" name="Espace réservé du contenu 2">
            <a:extLst>
              <a:ext uri="{FF2B5EF4-FFF2-40B4-BE49-F238E27FC236}">
                <a16:creationId xmlns:a16="http://schemas.microsoft.com/office/drawing/2014/main" id="{42A30244-F61C-267C-1111-46ED77B47E7E}"/>
              </a:ext>
            </a:extLst>
          </p:cNvPr>
          <p:cNvSpPr>
            <a:spLocks noGrp="1"/>
          </p:cNvSpPr>
          <p:nvPr>
            <p:ph idx="1"/>
          </p:nvPr>
        </p:nvSpPr>
        <p:spPr>
          <a:xfrm>
            <a:off x="414823" y="1012621"/>
            <a:ext cx="8086239" cy="5061617"/>
          </a:xfrm>
        </p:spPr>
        <p:txBody>
          <a:bodyPr>
            <a:normAutofit fontScale="40000" lnSpcReduction="20000"/>
          </a:bodyPr>
          <a:lstStyle/>
          <a:p>
            <a:pPr marL="0" indent="0">
              <a:spcBef>
                <a:spcPts val="600"/>
              </a:spcBef>
              <a:buNone/>
            </a:pPr>
            <a:r>
              <a:rPr lang="fr-FR" sz="2800" i="1" dirty="0"/>
              <a:t>« 5. Afin de protéger l'indépendance de l'autorité de régulation, les États membres veillent notamment à ce que: </a:t>
            </a:r>
          </a:p>
          <a:p>
            <a:pPr marL="263525" indent="-263525">
              <a:spcBef>
                <a:spcPts val="600"/>
              </a:spcBef>
              <a:buClrTx/>
              <a:buAutoNum type="alphaLcParenR"/>
            </a:pPr>
            <a:r>
              <a:rPr lang="fr-FR" sz="2800" i="1" dirty="0"/>
              <a:t>l'autorité de régulation puisse prendre des </a:t>
            </a:r>
            <a:r>
              <a:rPr lang="fr-FR" sz="2800" b="1" i="1" dirty="0"/>
              <a:t>décisions de manière autonome, indépendamment de tout organe politique</a:t>
            </a:r>
            <a:r>
              <a:rPr lang="fr-FR" sz="2800" i="1" dirty="0"/>
              <a:t>; </a:t>
            </a:r>
          </a:p>
          <a:p>
            <a:pPr marL="263525" indent="-263525">
              <a:spcBef>
                <a:spcPts val="600"/>
              </a:spcBef>
              <a:buClrTx/>
              <a:buAutoNum type="alphaLcParenR"/>
            </a:pPr>
            <a:r>
              <a:rPr lang="fr-FR" sz="2800" i="1" dirty="0"/>
              <a:t>l'autorité de régulation </a:t>
            </a:r>
            <a:r>
              <a:rPr lang="fr-FR" sz="2800" b="1" i="1" dirty="0"/>
              <a:t>dispose de toutes les ressources humaines et financières nécessaires </a:t>
            </a:r>
            <a:r>
              <a:rPr lang="fr-FR" sz="2800" i="1" dirty="0"/>
              <a:t>pour s'acquitter de ses tâches et exercer ses pouvoirs de manière effective et efficace; </a:t>
            </a:r>
          </a:p>
          <a:p>
            <a:pPr marL="263525" indent="-263525">
              <a:spcBef>
                <a:spcPts val="600"/>
              </a:spcBef>
              <a:buClrTx/>
              <a:buAutoNum type="alphaLcParenR"/>
            </a:pPr>
            <a:r>
              <a:rPr lang="fr-FR" sz="2800" i="1" dirty="0"/>
              <a:t>l'autorité de régulation bénéficie de </a:t>
            </a:r>
            <a:r>
              <a:rPr lang="fr-FR" sz="2800" b="1" i="1" dirty="0"/>
              <a:t>crédits budgétaires annuels séparés </a:t>
            </a:r>
            <a:r>
              <a:rPr lang="fr-FR" sz="2800" i="1" dirty="0"/>
              <a:t>et d'une </a:t>
            </a:r>
            <a:r>
              <a:rPr lang="fr-FR" sz="2800" b="1" i="1" dirty="0"/>
              <a:t>autonomie dans l'exécution du budget </a:t>
            </a:r>
            <a:r>
              <a:rPr lang="fr-FR" sz="2800" i="1" dirty="0"/>
              <a:t>alloué; </a:t>
            </a:r>
          </a:p>
          <a:p>
            <a:pPr marL="263525" indent="-263525">
              <a:spcBef>
                <a:spcPts val="600"/>
              </a:spcBef>
              <a:buClrTx/>
              <a:buAutoNum type="alphaLcParenR"/>
            </a:pPr>
            <a:r>
              <a:rPr lang="fr-FR" sz="2800" i="1" dirty="0"/>
              <a:t>les membres du conseil de l'autorité de régulation ou, en l'absence d'un conseil, les cadres supérieurs de l'autorité de régulation soient nommés pour un </a:t>
            </a:r>
            <a:r>
              <a:rPr lang="fr-FR" sz="2800" b="1" i="1" dirty="0"/>
              <a:t>mandat d'une durée déterminée </a:t>
            </a:r>
            <a:r>
              <a:rPr lang="fr-FR" sz="2800" i="1" dirty="0"/>
              <a:t>maximale comprise entre cinq et sept ans, renouvelable une fois; </a:t>
            </a:r>
          </a:p>
          <a:p>
            <a:pPr marL="263525" indent="-263525">
              <a:spcBef>
                <a:spcPts val="600"/>
              </a:spcBef>
              <a:buClrTx/>
              <a:buAutoNum type="alphaLcParenR"/>
            </a:pPr>
            <a:r>
              <a:rPr lang="fr-FR" sz="2800" i="1" dirty="0"/>
              <a:t>les membres du conseil de l'autorité de régulation ou, en l'absence d'un conseil, les cadres supérieurs de l'autorité de régulation soient </a:t>
            </a:r>
            <a:r>
              <a:rPr lang="fr-FR" sz="2800" b="1" i="1" dirty="0"/>
              <a:t>nommés sur la base de critères objectifs, transparents et publiés, dans le cadre d'une procédure indépendante et impartiale</a:t>
            </a:r>
            <a:r>
              <a:rPr lang="fr-FR" sz="2800" i="1" dirty="0"/>
              <a:t>, qui garantit que les candidats possèdent les compétences et l'expérience nécessaires pour la position pertinente au sein de l'autorité de régulation; </a:t>
            </a:r>
          </a:p>
          <a:p>
            <a:pPr marL="263525" indent="-263525">
              <a:spcBef>
                <a:spcPts val="600"/>
              </a:spcBef>
              <a:buClrTx/>
              <a:buAutoNum type="alphaLcParenR"/>
            </a:pPr>
            <a:r>
              <a:rPr lang="fr-FR" sz="2800" i="1" dirty="0"/>
              <a:t>des </a:t>
            </a:r>
            <a:r>
              <a:rPr lang="fr-FR" sz="2800" b="1" i="1" dirty="0"/>
              <a:t>dispositions en matière de conflits d'intérêts </a:t>
            </a:r>
            <a:r>
              <a:rPr lang="fr-FR" sz="2800" i="1" dirty="0"/>
              <a:t>aient été mises en place et les </a:t>
            </a:r>
            <a:r>
              <a:rPr lang="fr-FR" sz="2800" b="1" i="1" dirty="0"/>
              <a:t>obligations en matière de confidentialité </a:t>
            </a:r>
            <a:r>
              <a:rPr lang="fr-FR" sz="2800" i="1" dirty="0"/>
              <a:t>s'étendent au-delà de la fin du mandat des membres du conseil de l'autorité de régulation ou, en l'absence d'un conseil, la fin du mandat des cadres supérieurs de l'autorité de régulation; </a:t>
            </a:r>
          </a:p>
          <a:p>
            <a:pPr marL="263525" indent="-263525">
              <a:spcBef>
                <a:spcPts val="600"/>
              </a:spcBef>
              <a:buClrTx/>
              <a:buAutoNum type="alphaLcParenR"/>
            </a:pPr>
            <a:r>
              <a:rPr lang="fr-FR" sz="2800" i="1" dirty="0"/>
              <a:t>les membres du conseil de l'autorité de régulation ou, en l'absence de conseil, les cadres supérieurs de l'autorité de régulation</a:t>
            </a:r>
            <a:r>
              <a:rPr lang="fr-FR" sz="2800" b="1" i="1" dirty="0"/>
              <a:t> ne puissent être démis de leurs fonctions que sur la base de critères transparents en place</a:t>
            </a:r>
            <a:r>
              <a:rPr lang="fr-FR" sz="2800" i="1" dirty="0"/>
              <a:t>. En ce qui concerne le premier alinéa, point d), les États membres assurent un système approprié de rotation pour le conseil ou les cadres supérieurs. Les membres du conseil ou, en l'absence d'un conseil, les cadres supérieurs ne peuvent être démis de leurs fonctions au cours de leur mandat que s'ils ne satisfont plus aux conditions fixées par le présent article ou ont commis une faute selon le droit national. </a:t>
            </a:r>
          </a:p>
          <a:p>
            <a:pPr marL="0" indent="0">
              <a:spcBef>
                <a:spcPts val="600"/>
              </a:spcBef>
              <a:buNone/>
            </a:pPr>
            <a:r>
              <a:rPr lang="fr-FR" sz="2800" i="1" dirty="0"/>
              <a:t>6.  Les États membres peuvent prévoir le </a:t>
            </a:r>
            <a:r>
              <a:rPr lang="fr-FR" sz="2800" b="1" i="1" dirty="0"/>
              <a:t>contrôle ex post des comptes annuels </a:t>
            </a:r>
            <a:r>
              <a:rPr lang="fr-FR" sz="2800" i="1" dirty="0"/>
              <a:t>de l'autorité de régulation par un auditeur indépendant. </a:t>
            </a:r>
          </a:p>
          <a:p>
            <a:pPr marL="0" indent="0">
              <a:buNone/>
            </a:pPr>
            <a:r>
              <a:rPr lang="fr-FR" sz="2800" i="1" dirty="0"/>
              <a:t>[…] ».</a:t>
            </a:r>
            <a:endParaRPr lang="fr-BE" altLang="fr-FR" sz="1600" i="1" dirty="0">
              <a:latin typeface="Arial" panose="020B0604020202020204" pitchFamily="34" charset="0"/>
              <a:cs typeface="Arial" panose="020B0604020202020204" pitchFamily="34" charset="0"/>
            </a:endParaRPr>
          </a:p>
          <a:p>
            <a:pPr algn="just">
              <a:lnSpc>
                <a:spcPct val="100000"/>
              </a:lnSpc>
              <a:buFont typeface="Wingdings" panose="05000000000000000000" pitchFamily="2" charset="2"/>
              <a:buNone/>
            </a:pPr>
            <a:endParaRPr lang="fr-BE" altLang="fr-FR" sz="1600" dirty="0">
              <a:solidFill>
                <a:schemeClr val="tx1"/>
              </a:solidFill>
              <a:latin typeface="Arial" panose="020B0604020202020204" pitchFamily="34" charset="0"/>
              <a:cs typeface="Arial" panose="020B0604020202020204" pitchFamily="34" charset="0"/>
            </a:endParaRPr>
          </a:p>
        </p:txBody>
      </p:sp>
      <p:sp>
        <p:nvSpPr>
          <p:cNvPr id="6" name="Titre 1">
            <a:extLst>
              <a:ext uri="{FF2B5EF4-FFF2-40B4-BE49-F238E27FC236}">
                <a16:creationId xmlns:a16="http://schemas.microsoft.com/office/drawing/2014/main" id="{3C095A94-44F1-E028-756F-664082AC0A59}"/>
              </a:ext>
            </a:extLst>
          </p:cNvPr>
          <p:cNvSpPr txBox="1">
            <a:spLocks/>
          </p:cNvSpPr>
          <p:nvPr/>
        </p:nvSpPr>
        <p:spPr bwMode="auto">
          <a:xfrm>
            <a:off x="214313" y="714375"/>
            <a:ext cx="6643687" cy="357188"/>
          </a:xfrm>
          <a:prstGeom prst="rect">
            <a:avLst/>
          </a:prstGeom>
          <a:noFill/>
          <a:ln w="9525">
            <a:noFill/>
            <a:miter lim="800000"/>
            <a:headEnd/>
            <a:tailEnd/>
          </a:ln>
          <a:effectLst/>
        </p:spPr>
        <p:txBody>
          <a:bodyPr anchor="ctr"/>
          <a:lstStyle/>
          <a:p>
            <a:pPr>
              <a:defRPr/>
            </a:pPr>
            <a:endParaRPr lang="fr-BE" sz="1600" b="1" kern="0" dirty="0">
              <a:effectLst>
                <a:outerShdw blurRad="38100" dist="38100" dir="2700000" algn="tl">
                  <a:srgbClr val="C0C0C0"/>
                </a:outerShdw>
              </a:effectLst>
              <a:ea typeface="+mj-ea"/>
            </a:endParaRPr>
          </a:p>
        </p:txBody>
      </p:sp>
      <p:sp>
        <p:nvSpPr>
          <p:cNvPr id="7" name="Titre 1">
            <a:extLst>
              <a:ext uri="{FF2B5EF4-FFF2-40B4-BE49-F238E27FC236}">
                <a16:creationId xmlns:a16="http://schemas.microsoft.com/office/drawing/2014/main" id="{8679F823-8BC2-704A-FDA0-287376952EEE}"/>
              </a:ext>
            </a:extLst>
          </p:cNvPr>
          <p:cNvSpPr txBox="1">
            <a:spLocks/>
          </p:cNvSpPr>
          <p:nvPr/>
        </p:nvSpPr>
        <p:spPr bwMode="auto">
          <a:xfrm>
            <a:off x="414824" y="655433"/>
            <a:ext cx="6643687" cy="357188"/>
          </a:xfrm>
          <a:prstGeom prst="rect">
            <a:avLst/>
          </a:prstGeom>
          <a:noFill/>
          <a:ln w="9525">
            <a:noFill/>
            <a:miter lim="800000"/>
            <a:headEnd/>
            <a:tailEnd/>
          </a:ln>
          <a:effectLst/>
        </p:spPr>
        <p:txBody>
          <a:bodyPr anchor="ctr"/>
          <a:lstStyle/>
          <a:p>
            <a:pPr>
              <a:defRPr/>
            </a:pPr>
            <a:r>
              <a:rPr lang="fr-BE" sz="1600" b="1" kern="0" cap="all" dirty="0">
                <a:solidFill>
                  <a:srgbClr val="F18700"/>
                </a:solidFill>
                <a:ea typeface="+mj-ea"/>
              </a:rPr>
              <a:t>2.1. La régulation voulue par l’UE</a:t>
            </a:r>
          </a:p>
        </p:txBody>
      </p:sp>
      <p:sp>
        <p:nvSpPr>
          <p:cNvPr id="2" name="Titre 1">
            <a:extLst>
              <a:ext uri="{FF2B5EF4-FFF2-40B4-BE49-F238E27FC236}">
                <a16:creationId xmlns:a16="http://schemas.microsoft.com/office/drawing/2014/main" id="{1F264C0E-5A60-58E3-6837-873A5DD34378}"/>
              </a:ext>
            </a:extLst>
          </p:cNvPr>
          <p:cNvSpPr>
            <a:spLocks noGrp="1"/>
          </p:cNvSpPr>
          <p:nvPr>
            <p:ph type="title"/>
          </p:nvPr>
        </p:nvSpPr>
        <p:spPr>
          <a:xfrm>
            <a:off x="2085489" y="348080"/>
            <a:ext cx="6848961" cy="382170"/>
          </a:xfrm>
        </p:spPr>
        <p:txBody>
          <a:bodyPr>
            <a:noAutofit/>
          </a:bodyPr>
          <a:lstStyle/>
          <a:p>
            <a:pPr>
              <a:defRPr/>
            </a:pPr>
            <a:r>
              <a:rPr lang="fr-FR" sz="1600" dirty="0">
                <a:latin typeface="Arial" pitchFamily="34" charset="0"/>
                <a:cs typeface="Arial" pitchFamily="34" charset="0"/>
              </a:rPr>
              <a:t>2. Le rôle et le statut du régulateur</a:t>
            </a:r>
            <a:endParaRPr lang="fr-BE" sz="1600" dirty="0">
              <a:latin typeface="Arial" pitchFamily="34" charset="0"/>
              <a:cs typeface="Arial" pitchFamily="34" charset="0"/>
            </a:endParaRPr>
          </a:p>
        </p:txBody>
      </p:sp>
      <p:sp>
        <p:nvSpPr>
          <p:cNvPr id="3" name="Slide Number Placeholder 5">
            <a:extLst>
              <a:ext uri="{FF2B5EF4-FFF2-40B4-BE49-F238E27FC236}">
                <a16:creationId xmlns:a16="http://schemas.microsoft.com/office/drawing/2014/main" id="{8D1FB102-92D4-962A-3CBB-E939487DE00E}"/>
              </a:ext>
            </a:extLst>
          </p:cNvPr>
          <p:cNvSpPr>
            <a:spLocks noGrp="1"/>
          </p:cNvSpPr>
          <p:nvPr>
            <p:ph type="sldNum" sz="quarter" idx="12"/>
          </p:nvPr>
        </p:nvSpPr>
        <p:spPr>
          <a:xfrm>
            <a:off x="7800476" y="6316867"/>
            <a:ext cx="770468" cy="276999"/>
          </a:xfrm>
          <a:prstGeom prst="rect">
            <a:avLst/>
          </a:prstGeom>
        </p:spPr>
        <p:txBody>
          <a:bodyPr/>
          <a:lstStyle>
            <a:lvl1pPr algn="r">
              <a:defRPr sz="1200" b="1">
                <a:solidFill>
                  <a:schemeClr val="bg1"/>
                </a:solidFill>
              </a:defRPr>
            </a:lvl1pPr>
          </a:lstStyle>
          <a:p>
            <a:fld id="{A012BC3B-0702-4DF0-9B65-FC28F4077171}" type="slidenum">
              <a:rPr lang="en-GB" noProof="0" smtClean="0"/>
              <a:pPr/>
              <a:t>12</a:t>
            </a:fld>
            <a:endParaRPr lang="en-GB" noProof="0" dirty="0"/>
          </a:p>
        </p:txBody>
      </p:sp>
    </p:spTree>
    <p:extLst>
      <p:ext uri="{BB962C8B-B14F-4D97-AF65-F5344CB8AC3E}">
        <p14:creationId xmlns:p14="http://schemas.microsoft.com/office/powerpoint/2010/main" val="28129400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CB9FE8-E610-B2F3-6F6F-497A957FF252}"/>
            </a:ext>
          </a:extLst>
        </p:cNvPr>
        <p:cNvGrpSpPr/>
        <p:nvPr/>
      </p:nvGrpSpPr>
      <p:grpSpPr>
        <a:xfrm>
          <a:off x="0" y="0"/>
          <a:ext cx="0" cy="0"/>
          <a:chOff x="0" y="0"/>
          <a:chExt cx="0" cy="0"/>
        </a:xfrm>
      </p:grpSpPr>
      <p:sp>
        <p:nvSpPr>
          <p:cNvPr id="38914" name="Espace réservé du contenu 2">
            <a:extLst>
              <a:ext uri="{FF2B5EF4-FFF2-40B4-BE49-F238E27FC236}">
                <a16:creationId xmlns:a16="http://schemas.microsoft.com/office/drawing/2014/main" id="{FF9115D6-C564-43CD-6EBC-3D5664D4055D}"/>
              </a:ext>
            </a:extLst>
          </p:cNvPr>
          <p:cNvSpPr>
            <a:spLocks noGrp="1"/>
          </p:cNvSpPr>
          <p:nvPr>
            <p:ph idx="1"/>
          </p:nvPr>
        </p:nvSpPr>
        <p:spPr>
          <a:xfrm>
            <a:off x="428625" y="1418896"/>
            <a:ext cx="8286750" cy="4786312"/>
          </a:xfrm>
        </p:spPr>
        <p:txBody>
          <a:bodyPr>
            <a:normAutofit fontScale="25000" lnSpcReduction="20000"/>
          </a:bodyPr>
          <a:lstStyle/>
          <a:p>
            <a:pPr marL="0" indent="0">
              <a:spcBef>
                <a:spcPts val="600"/>
              </a:spcBef>
              <a:buNone/>
            </a:pPr>
            <a:r>
              <a:rPr lang="fr-FR" sz="4400" dirty="0">
                <a:solidFill>
                  <a:schemeClr val="tx1"/>
                </a:solidFill>
              </a:rPr>
              <a:t>L’indépendance est régulièrement au cœur des débats parlementaires mais aussi des débats judiciaires dans les hautes juridictions nationales et européennes:</a:t>
            </a:r>
          </a:p>
          <a:p>
            <a:pPr marL="0" indent="0">
              <a:spcBef>
                <a:spcPts val="600"/>
              </a:spcBef>
              <a:buNone/>
            </a:pPr>
            <a:r>
              <a:rPr lang="fr-FR" sz="4400" b="1" dirty="0">
                <a:solidFill>
                  <a:schemeClr val="accent6"/>
                </a:solidFill>
              </a:rPr>
              <a:t>- CJUE, 2 septembre 2021, Commission c/ Allemagne</a:t>
            </a:r>
          </a:p>
          <a:p>
            <a:pPr marL="17780" indent="0">
              <a:spcBef>
                <a:spcPts val="600"/>
              </a:spcBef>
              <a:buNone/>
            </a:pPr>
            <a:r>
              <a:rPr lang="fr-FR" sz="4400" u="none" strike="noStrike" dirty="0">
                <a:effectLst/>
                <a:latin typeface="Open Sans" panose="020B0606030504020204" pitchFamily="34" charset="0"/>
              </a:rPr>
              <a:t>« </a:t>
            </a:r>
            <a:r>
              <a:rPr lang="fr-FR" sz="4400" b="0" i="1" u="none" strike="noStrike" dirty="0">
                <a:effectLst/>
                <a:latin typeface="Open Sans" panose="020B0606030504020204" pitchFamily="34" charset="0"/>
              </a:rPr>
              <a:t>108</a:t>
            </a:r>
            <a:r>
              <a:rPr lang="fr-FR" sz="4400" b="0" i="1" dirty="0">
                <a:effectLst/>
                <a:latin typeface="Open Sans" panose="020B0606030504020204" pitchFamily="34" charset="0"/>
              </a:rPr>
              <a:t>    S’agissant de la notion d’« indépendance », qui n’est définie ni par la directive 2009/72 ni par la directive 2009/73, la Cour a déjà jugé que, en ce qui concerne les organes publics, cette notion désigne, dans son sens habituel, un statut qui assure à l’organe concerné la possibilité d’agir en toute liberté par rapport aux organismes à l’égard desquels l’indépendance de cet organe doit être assurée, à l’abri de toute instruction et de toute influence extérieure (voir, en ce sens, arrêt du 11 juin 2020, Prezident Slovenskej republiky, C-378/19, EU:C:2020:462, points 32 et 33).</a:t>
            </a:r>
          </a:p>
          <a:p>
            <a:pPr marL="17780" indent="0">
              <a:spcBef>
                <a:spcPts val="600"/>
              </a:spcBef>
              <a:buNone/>
            </a:pPr>
            <a:r>
              <a:rPr lang="fr-FR" sz="4400" b="0" i="1" u="none" strike="noStrike" dirty="0">
                <a:effectLst/>
                <a:latin typeface="Open Sans" panose="020B0606030504020204" pitchFamily="34" charset="0"/>
              </a:rPr>
              <a:t>109</a:t>
            </a:r>
            <a:r>
              <a:rPr lang="fr-FR" sz="4400" b="0" i="1" dirty="0">
                <a:effectLst/>
                <a:latin typeface="Open Sans" panose="020B0606030504020204" pitchFamily="34" charset="0"/>
              </a:rPr>
              <a:t>    La Cour a précisé que cette indépendance décisionnelle implique que, dans le cadre des missions et des compétences de régulation visées à l’article 37 de la directive 2009/72,</a:t>
            </a:r>
            <a:r>
              <a:rPr lang="fr-FR" sz="4400" b="1" i="1" dirty="0">
                <a:effectLst/>
                <a:latin typeface="Open Sans" panose="020B0606030504020204" pitchFamily="34" charset="0"/>
              </a:rPr>
              <a:t> l’ARN adopte ses décisions de manière autonome, sur le seul fondement de l’intérêt public, pour assurer le respect des objectifs poursuivis par cette directive, sans être soumise à des instructions externes provenant d’autres organes publics ou privés </a:t>
            </a:r>
            <a:r>
              <a:rPr lang="fr-FR" sz="4400" b="0" i="1" dirty="0">
                <a:effectLst/>
                <a:latin typeface="Open Sans" panose="020B0606030504020204" pitchFamily="34" charset="0"/>
              </a:rPr>
              <a:t>(arrêt du 11 juin 2020, Prezident Slovenskej republiky point 54).</a:t>
            </a:r>
          </a:p>
          <a:p>
            <a:pPr marL="17780" indent="0">
              <a:spcBef>
                <a:spcPts val="600"/>
              </a:spcBef>
              <a:buNone/>
            </a:pPr>
            <a:r>
              <a:rPr lang="fr-FR" sz="4400" b="0" i="1" u="none" strike="noStrike" dirty="0">
                <a:effectLst/>
                <a:latin typeface="Open Sans" panose="020B0606030504020204" pitchFamily="34" charset="0"/>
              </a:rPr>
              <a:t>110</a:t>
            </a:r>
            <a:r>
              <a:rPr lang="fr-FR" sz="4400" b="0" i="1" dirty="0">
                <a:effectLst/>
                <a:latin typeface="Open Sans" panose="020B0606030504020204" pitchFamily="34" charset="0"/>
              </a:rPr>
              <a:t>    Certes, en vertu de l’article 35, paragraphe 4, sous b), ii), de la directive 2009/72 et de l’article 39, paragraphe 4, sous b), ii), de la directive 2009/73, l’exigence d’indépendance qui y est visée est sans préjudice d’orientations générales édictées par le gouvernement. Toutefois, </a:t>
            </a:r>
            <a:r>
              <a:rPr lang="fr-FR" sz="4400" b="1" i="1" dirty="0">
                <a:effectLst/>
                <a:latin typeface="Open Sans" panose="020B0606030504020204" pitchFamily="34" charset="0"/>
              </a:rPr>
              <a:t>il ressort clairement du libellé de ces dispositions que de telles orientations générales ne concernent pas les missions ni les compétences de régulation visées, respectivement, à l’article 37 de la directive 2009/72 et à l’article 41 de la directive 2009/73. </a:t>
            </a:r>
            <a:r>
              <a:rPr lang="fr-FR" sz="4400" i="1" dirty="0">
                <a:effectLst/>
                <a:latin typeface="Open Sans" panose="020B0606030504020204" pitchFamily="34" charset="0"/>
              </a:rPr>
              <a:t>»</a:t>
            </a:r>
          </a:p>
          <a:p>
            <a:pPr marL="0" indent="0">
              <a:spcBef>
                <a:spcPts val="600"/>
              </a:spcBef>
              <a:buNone/>
            </a:pPr>
            <a:r>
              <a:rPr lang="fr-BE" sz="4400" b="1" dirty="0">
                <a:solidFill>
                  <a:schemeClr val="accent6"/>
                </a:solidFill>
              </a:rPr>
              <a:t>- C.C., </a:t>
            </a:r>
            <a:r>
              <a:rPr lang="fr-FR" sz="4400" b="1" dirty="0">
                <a:solidFill>
                  <a:schemeClr val="accent6"/>
                </a:solidFill>
              </a:rPr>
              <a:t>n° 26/2024 du 22 février 2024</a:t>
            </a:r>
          </a:p>
          <a:p>
            <a:pPr marL="0" indent="0">
              <a:spcBef>
                <a:spcPts val="600"/>
              </a:spcBef>
              <a:buNone/>
            </a:pPr>
            <a:r>
              <a:rPr lang="fr-FR" sz="4400" i="1" dirty="0"/>
              <a:t>«</a:t>
            </a:r>
            <a:r>
              <a:rPr lang="fr-FR" sz="4400" b="1" i="1" dirty="0"/>
              <a:t> B.13. </a:t>
            </a:r>
            <a:r>
              <a:rPr lang="fr-FR" sz="4400" dirty="0"/>
              <a:t>[…] </a:t>
            </a:r>
            <a:r>
              <a:rPr lang="fr-FR" sz="4400" b="1" i="1" dirty="0"/>
              <a:t>En donnant à la CWaPE des orientations générales </a:t>
            </a:r>
            <a:r>
              <a:rPr lang="fr-FR" sz="4400" i="1" dirty="0"/>
              <a:t>afin que celle-ci élabore la méthodologie tarifaire pour la distribution d’électricité en veillant, d’une part, à ce que les consommateurs qui ne souhaitent pas apporter de la flexibilité au système énergétique ou qui ont une faible consommation ne soient pas pénalisés financièrement par la structure tarifaire et, d’autre part, à ce que chaque composante tarifaire incite les utilisateurs du réseau qui le souhaitent à consommer de l’électricité au moment où celle-ci est abondante sur le réseau ou à utiliser une capacité individuelle d’accès au réseau compatible avec la capacité disponible sur le réseau au même moment, </a:t>
            </a:r>
            <a:r>
              <a:rPr lang="fr-FR" sz="4400" b="1" i="1" dirty="0"/>
              <a:t>la disposition attaquée ne restreint donc pas la faculté de choix de cette autorité de régulation quant à la méthodologie tarifaire au point qu’elle porterait atteinte à l’indépendance et à la compétence exclusive de cette autorité en matière tarifaire. </a:t>
            </a:r>
            <a:r>
              <a:rPr lang="fr-FR" sz="4400" i="1" dirty="0"/>
              <a:t>»</a:t>
            </a:r>
          </a:p>
          <a:p>
            <a:pPr marL="0" indent="0">
              <a:spcBef>
                <a:spcPts val="600"/>
              </a:spcBef>
              <a:buNone/>
            </a:pPr>
            <a:r>
              <a:rPr lang="fr-FR" sz="4400" dirty="0">
                <a:solidFill>
                  <a:schemeClr val="tx1"/>
                </a:solidFill>
              </a:rPr>
              <a:t>Et dans l’hypothèse d’une interprétation discordante entre la CJUE et une haute juridiction nationale, le régulateur est démuni pour faire préserver son indépendance</a:t>
            </a:r>
            <a:r>
              <a:rPr lang="fr-FR" sz="3200" dirty="0">
                <a:solidFill>
                  <a:schemeClr val="tx1"/>
                </a:solidFill>
              </a:rPr>
              <a:t>.</a:t>
            </a:r>
            <a:endParaRPr lang="fr-BE" sz="3200" dirty="0">
              <a:solidFill>
                <a:schemeClr val="tx1"/>
              </a:solidFill>
            </a:endParaRPr>
          </a:p>
          <a:p>
            <a:pPr marL="0" lvl="0" indent="0" algn="just">
              <a:lnSpc>
                <a:spcPct val="115000"/>
              </a:lnSpc>
              <a:buSzPts val="1050"/>
              <a:buNone/>
            </a:pPr>
            <a:endParaRPr lang="fr-BE" sz="1200" u="sng"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0" lvl="0" indent="0" algn="just">
              <a:lnSpc>
                <a:spcPct val="115000"/>
              </a:lnSpc>
              <a:buSzPts val="1050"/>
              <a:buNone/>
            </a:pPr>
            <a:endParaRPr lang="fr-BE" sz="4800" u="sng" dirty="0">
              <a:solidFill>
                <a:schemeClr val="tx1"/>
              </a:solidFill>
              <a:latin typeface="Arial" panose="020B0604020202020204" pitchFamily="34" charset="0"/>
              <a:ea typeface="Times New Roman" panose="02020603050405020304" pitchFamily="18" charset="0"/>
              <a:cs typeface="Times New Roman" panose="02020603050405020304" pitchFamily="18" charset="0"/>
            </a:endParaRPr>
          </a:p>
          <a:p>
            <a:pPr marL="0" indent="0" algn="just">
              <a:spcAft>
                <a:spcPts val="600"/>
              </a:spcAft>
              <a:buNone/>
            </a:pPr>
            <a:r>
              <a:rPr lang="fr-BE" sz="48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	</a:t>
            </a:r>
            <a:r>
              <a:rPr lang="fr-BE" altLang="fr-FR" sz="1400" dirty="0">
                <a:solidFill>
                  <a:schemeClr val="tx1"/>
                </a:solidFill>
                <a:latin typeface="Arial" panose="020B0604020202020204" pitchFamily="34" charset="0"/>
                <a:cs typeface="Arial" panose="020B0604020202020204" pitchFamily="34" charset="0"/>
              </a:rPr>
              <a:t>	</a:t>
            </a:r>
            <a:endParaRPr lang="fr-BE" altLang="fr-FR" dirty="0">
              <a:solidFill>
                <a:schemeClr val="tx1"/>
              </a:solidFill>
              <a:latin typeface="Arial" panose="020B0604020202020204" pitchFamily="34" charset="0"/>
              <a:cs typeface="Arial" panose="020B0604020202020204" pitchFamily="34" charset="0"/>
            </a:endParaRPr>
          </a:p>
        </p:txBody>
      </p:sp>
      <p:sp>
        <p:nvSpPr>
          <p:cNvPr id="6" name="Titre 1">
            <a:extLst>
              <a:ext uri="{FF2B5EF4-FFF2-40B4-BE49-F238E27FC236}">
                <a16:creationId xmlns:a16="http://schemas.microsoft.com/office/drawing/2014/main" id="{3DA4178A-8A43-4AAB-266C-490224376DEC}"/>
              </a:ext>
            </a:extLst>
          </p:cNvPr>
          <p:cNvSpPr txBox="1">
            <a:spLocks/>
          </p:cNvSpPr>
          <p:nvPr/>
        </p:nvSpPr>
        <p:spPr bwMode="auto">
          <a:xfrm>
            <a:off x="214313" y="714375"/>
            <a:ext cx="6643687" cy="357188"/>
          </a:xfrm>
          <a:prstGeom prst="rect">
            <a:avLst/>
          </a:prstGeom>
          <a:noFill/>
          <a:ln w="9525">
            <a:noFill/>
            <a:miter lim="800000"/>
            <a:headEnd/>
            <a:tailEnd/>
          </a:ln>
          <a:effectLst/>
        </p:spPr>
        <p:txBody>
          <a:bodyPr anchor="ctr"/>
          <a:lstStyle/>
          <a:p>
            <a:pPr>
              <a:defRPr/>
            </a:pPr>
            <a:endParaRPr lang="fr-BE" sz="1600" b="1" kern="0" dirty="0">
              <a:effectLst>
                <a:outerShdw blurRad="38100" dist="38100" dir="2700000" algn="tl">
                  <a:srgbClr val="C0C0C0"/>
                </a:outerShdw>
              </a:effectLst>
              <a:ea typeface="+mj-ea"/>
            </a:endParaRPr>
          </a:p>
        </p:txBody>
      </p:sp>
      <p:sp>
        <p:nvSpPr>
          <p:cNvPr id="7" name="Titre 1">
            <a:extLst>
              <a:ext uri="{FF2B5EF4-FFF2-40B4-BE49-F238E27FC236}">
                <a16:creationId xmlns:a16="http://schemas.microsoft.com/office/drawing/2014/main" id="{DC6B7F5E-ABCE-A595-242F-189A8B24680D}"/>
              </a:ext>
            </a:extLst>
          </p:cNvPr>
          <p:cNvSpPr txBox="1">
            <a:spLocks/>
          </p:cNvSpPr>
          <p:nvPr/>
        </p:nvSpPr>
        <p:spPr bwMode="auto">
          <a:xfrm>
            <a:off x="428625" y="702945"/>
            <a:ext cx="8014672" cy="357188"/>
          </a:xfrm>
          <a:prstGeom prst="rect">
            <a:avLst/>
          </a:prstGeom>
          <a:noFill/>
          <a:ln w="9525">
            <a:noFill/>
            <a:miter lim="800000"/>
            <a:headEnd/>
            <a:tailEnd/>
          </a:ln>
          <a:effectLst/>
        </p:spPr>
        <p:txBody>
          <a:bodyPr anchor="ctr"/>
          <a:lstStyle/>
          <a:p>
            <a:pPr>
              <a:defRPr/>
            </a:pPr>
            <a:r>
              <a:rPr lang="fr-BE" sz="1600" b="1" kern="0" cap="all" dirty="0">
                <a:solidFill>
                  <a:srgbClr val="F18700"/>
                </a:solidFill>
                <a:ea typeface="+mj-ea"/>
              </a:rPr>
              <a:t>2.2. L’indépendance du régulateur et la jurisprudence</a:t>
            </a:r>
          </a:p>
        </p:txBody>
      </p:sp>
      <p:sp>
        <p:nvSpPr>
          <p:cNvPr id="2" name="Titre 1">
            <a:extLst>
              <a:ext uri="{FF2B5EF4-FFF2-40B4-BE49-F238E27FC236}">
                <a16:creationId xmlns:a16="http://schemas.microsoft.com/office/drawing/2014/main" id="{A0D8588F-8AC0-C2D3-CB22-4059F4BB6964}"/>
              </a:ext>
            </a:extLst>
          </p:cNvPr>
          <p:cNvSpPr>
            <a:spLocks noGrp="1"/>
          </p:cNvSpPr>
          <p:nvPr>
            <p:ph type="title"/>
          </p:nvPr>
        </p:nvSpPr>
        <p:spPr>
          <a:xfrm>
            <a:off x="2085489" y="348080"/>
            <a:ext cx="6848961" cy="382170"/>
          </a:xfrm>
        </p:spPr>
        <p:txBody>
          <a:bodyPr>
            <a:noAutofit/>
          </a:bodyPr>
          <a:lstStyle/>
          <a:p>
            <a:pPr>
              <a:defRPr/>
            </a:pPr>
            <a:r>
              <a:rPr lang="fr-FR" sz="1600" dirty="0">
                <a:latin typeface="Arial" pitchFamily="34" charset="0"/>
                <a:cs typeface="Arial" pitchFamily="34" charset="0"/>
              </a:rPr>
              <a:t>2. Le rôle et le statut du régulateur </a:t>
            </a:r>
            <a:endParaRPr lang="fr-BE" sz="1600" dirty="0">
              <a:latin typeface="Arial" pitchFamily="34" charset="0"/>
              <a:cs typeface="Arial" pitchFamily="34" charset="0"/>
            </a:endParaRPr>
          </a:p>
        </p:txBody>
      </p:sp>
      <p:sp>
        <p:nvSpPr>
          <p:cNvPr id="3" name="Slide Number Placeholder 5">
            <a:extLst>
              <a:ext uri="{FF2B5EF4-FFF2-40B4-BE49-F238E27FC236}">
                <a16:creationId xmlns:a16="http://schemas.microsoft.com/office/drawing/2014/main" id="{A585D07E-68E8-4C7F-3FA2-AE2B6DCEA04D}"/>
              </a:ext>
            </a:extLst>
          </p:cNvPr>
          <p:cNvSpPr>
            <a:spLocks noGrp="1"/>
          </p:cNvSpPr>
          <p:nvPr>
            <p:ph type="sldNum" sz="quarter" idx="12"/>
          </p:nvPr>
        </p:nvSpPr>
        <p:spPr>
          <a:xfrm>
            <a:off x="7800476" y="6316867"/>
            <a:ext cx="770468" cy="276999"/>
          </a:xfrm>
          <a:prstGeom prst="rect">
            <a:avLst/>
          </a:prstGeom>
        </p:spPr>
        <p:txBody>
          <a:bodyPr/>
          <a:lstStyle>
            <a:lvl1pPr algn="r">
              <a:defRPr sz="1200" b="1">
                <a:solidFill>
                  <a:schemeClr val="bg1"/>
                </a:solidFill>
              </a:defRPr>
            </a:lvl1pPr>
          </a:lstStyle>
          <a:p>
            <a:fld id="{A012BC3B-0702-4DF0-9B65-FC28F4077171}" type="slidenum">
              <a:rPr lang="en-GB" noProof="0" smtClean="0"/>
              <a:pPr/>
              <a:t>13</a:t>
            </a:fld>
            <a:endParaRPr lang="en-GB" noProof="0" dirty="0"/>
          </a:p>
        </p:txBody>
      </p:sp>
    </p:spTree>
    <p:extLst>
      <p:ext uri="{BB962C8B-B14F-4D97-AF65-F5344CB8AC3E}">
        <p14:creationId xmlns:p14="http://schemas.microsoft.com/office/powerpoint/2010/main" val="35787544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9B01CA3C-C575-04E2-B274-038CAA0F0C4C}"/>
              </a:ext>
            </a:extLst>
          </p:cNvPr>
          <p:cNvPicPr>
            <a:picLocks noChangeAspect="1"/>
          </p:cNvPicPr>
          <p:nvPr/>
        </p:nvPicPr>
        <p:blipFill>
          <a:blip r:embed="rId2"/>
          <a:stretch>
            <a:fillRect/>
          </a:stretch>
        </p:blipFill>
        <p:spPr>
          <a:xfrm>
            <a:off x="794385" y="737234"/>
            <a:ext cx="6429375" cy="6052186"/>
          </a:xfrm>
          <a:prstGeom prst="rect">
            <a:avLst/>
          </a:prstGeom>
        </p:spPr>
      </p:pic>
      <p:sp>
        <p:nvSpPr>
          <p:cNvPr id="3" name="ZoneTexte 2">
            <a:extLst>
              <a:ext uri="{FF2B5EF4-FFF2-40B4-BE49-F238E27FC236}">
                <a16:creationId xmlns:a16="http://schemas.microsoft.com/office/drawing/2014/main" id="{957AB7C2-48C0-0E6C-6D6C-55B9C6E0F4F5}"/>
              </a:ext>
            </a:extLst>
          </p:cNvPr>
          <p:cNvSpPr txBox="1"/>
          <p:nvPr/>
        </p:nvSpPr>
        <p:spPr>
          <a:xfrm>
            <a:off x="7223760" y="5680577"/>
            <a:ext cx="1536123" cy="584775"/>
          </a:xfrm>
          <a:prstGeom prst="rect">
            <a:avLst/>
          </a:prstGeom>
          <a:noFill/>
        </p:spPr>
        <p:txBody>
          <a:bodyPr wrap="square" rtlCol="0">
            <a:spAutoFit/>
          </a:bodyPr>
          <a:lstStyle/>
          <a:p>
            <a:pPr algn="just"/>
            <a:r>
              <a:rPr lang="fr-BE" sz="800" dirty="0"/>
              <a:t>Sources: « How NRA indépendance is safeguard as NRA compétences keep expanding » CEER 03.10.24</a:t>
            </a:r>
          </a:p>
        </p:txBody>
      </p:sp>
      <p:sp>
        <p:nvSpPr>
          <p:cNvPr id="4" name="Titre 1">
            <a:extLst>
              <a:ext uri="{FF2B5EF4-FFF2-40B4-BE49-F238E27FC236}">
                <a16:creationId xmlns:a16="http://schemas.microsoft.com/office/drawing/2014/main" id="{DEAE7959-8B54-BAA8-2C83-3F41CF203755}"/>
              </a:ext>
            </a:extLst>
          </p:cNvPr>
          <p:cNvSpPr txBox="1">
            <a:spLocks/>
          </p:cNvSpPr>
          <p:nvPr/>
        </p:nvSpPr>
        <p:spPr>
          <a:xfrm>
            <a:off x="2085489" y="348080"/>
            <a:ext cx="6848961" cy="382170"/>
          </a:xfrm>
          <a:prstGeom prst="rect">
            <a:avLst/>
          </a:prstGeom>
        </p:spPr>
        <p:txBody>
          <a:bodyPr>
            <a:noAutofit/>
          </a:bodyPr>
          <a:lstStyle>
            <a:lvl1pPr algn="l" defTabSz="457200" rtl="0" eaLnBrk="1" latinLnBrk="0" hangingPunct="1">
              <a:spcBef>
                <a:spcPct val="0"/>
              </a:spcBef>
              <a:buNone/>
              <a:defRPr sz="2400" b="1" kern="1200" cap="all">
                <a:solidFill>
                  <a:srgbClr val="F18700"/>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defRPr/>
            </a:pPr>
            <a:r>
              <a:rPr lang="fr-FR" sz="1600" dirty="0">
                <a:latin typeface="Arial" pitchFamily="34" charset="0"/>
                <a:cs typeface="Arial" pitchFamily="34" charset="0"/>
              </a:rPr>
              <a:t>3. La diversité de régulateurs en Europe</a:t>
            </a:r>
            <a:endParaRPr lang="fr-BE" sz="1600" dirty="0">
              <a:latin typeface="Arial" pitchFamily="34" charset="0"/>
              <a:cs typeface="Arial" pitchFamily="34" charset="0"/>
            </a:endParaRPr>
          </a:p>
        </p:txBody>
      </p:sp>
    </p:spTree>
    <p:extLst>
      <p:ext uri="{BB962C8B-B14F-4D97-AF65-F5344CB8AC3E}">
        <p14:creationId xmlns:p14="http://schemas.microsoft.com/office/powerpoint/2010/main" val="11481760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7A2E5A-E97E-EA23-7838-82B87E1C8DF6}"/>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4E581E26-DEEA-B6B6-2CE9-4915A13F859F}"/>
              </a:ext>
            </a:extLst>
          </p:cNvPr>
          <p:cNvSpPr txBox="1">
            <a:spLocks/>
          </p:cNvSpPr>
          <p:nvPr/>
        </p:nvSpPr>
        <p:spPr>
          <a:xfrm>
            <a:off x="2085489" y="348080"/>
            <a:ext cx="6848961" cy="382170"/>
          </a:xfrm>
          <a:prstGeom prst="rect">
            <a:avLst/>
          </a:prstGeom>
        </p:spPr>
        <p:txBody>
          <a:bodyPr>
            <a:noAutofit/>
          </a:bodyPr>
          <a:lstStyle>
            <a:lvl1pPr algn="l" defTabSz="457200" rtl="0" eaLnBrk="1" latinLnBrk="0" hangingPunct="1">
              <a:spcBef>
                <a:spcPct val="0"/>
              </a:spcBef>
              <a:buNone/>
              <a:defRPr sz="2400" b="1" kern="1200" cap="all">
                <a:solidFill>
                  <a:srgbClr val="F18700"/>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defRPr/>
            </a:pPr>
            <a:r>
              <a:rPr lang="fr-FR" sz="1600" dirty="0">
                <a:latin typeface="Arial" pitchFamily="34" charset="0"/>
                <a:cs typeface="Arial" pitchFamily="34" charset="0"/>
              </a:rPr>
              <a:t>3. La diversité de régulateurs en Europe</a:t>
            </a:r>
            <a:endParaRPr lang="fr-BE" sz="1600" dirty="0">
              <a:latin typeface="Arial" pitchFamily="34" charset="0"/>
              <a:cs typeface="Arial" pitchFamily="34" charset="0"/>
            </a:endParaRPr>
          </a:p>
        </p:txBody>
      </p:sp>
      <p:pic>
        <p:nvPicPr>
          <p:cNvPr id="5" name="Image 4">
            <a:extLst>
              <a:ext uri="{FF2B5EF4-FFF2-40B4-BE49-F238E27FC236}">
                <a16:creationId xmlns:a16="http://schemas.microsoft.com/office/drawing/2014/main" id="{B34615C0-985A-927D-F760-53A788D3C3BA}"/>
              </a:ext>
            </a:extLst>
          </p:cNvPr>
          <p:cNvPicPr>
            <a:picLocks noChangeAspect="1"/>
          </p:cNvPicPr>
          <p:nvPr/>
        </p:nvPicPr>
        <p:blipFill>
          <a:blip r:embed="rId2"/>
          <a:stretch>
            <a:fillRect/>
          </a:stretch>
        </p:blipFill>
        <p:spPr>
          <a:xfrm>
            <a:off x="59748" y="1054393"/>
            <a:ext cx="7506912" cy="5220677"/>
          </a:xfrm>
          <a:prstGeom prst="rect">
            <a:avLst/>
          </a:prstGeom>
        </p:spPr>
      </p:pic>
      <p:sp>
        <p:nvSpPr>
          <p:cNvPr id="6" name="ZoneTexte 5">
            <a:extLst>
              <a:ext uri="{FF2B5EF4-FFF2-40B4-BE49-F238E27FC236}">
                <a16:creationId xmlns:a16="http://schemas.microsoft.com/office/drawing/2014/main" id="{67BCA349-37FB-18B7-2196-452D6FD8DC4D}"/>
              </a:ext>
            </a:extLst>
          </p:cNvPr>
          <p:cNvSpPr txBox="1"/>
          <p:nvPr/>
        </p:nvSpPr>
        <p:spPr>
          <a:xfrm>
            <a:off x="7548129" y="5478043"/>
            <a:ext cx="1536123" cy="584775"/>
          </a:xfrm>
          <a:prstGeom prst="rect">
            <a:avLst/>
          </a:prstGeom>
          <a:noFill/>
        </p:spPr>
        <p:txBody>
          <a:bodyPr wrap="square" rtlCol="0">
            <a:spAutoFit/>
          </a:bodyPr>
          <a:lstStyle/>
          <a:p>
            <a:pPr algn="just"/>
            <a:r>
              <a:rPr lang="fr-BE" sz="800" dirty="0"/>
              <a:t>Sources: « How NRA indépendance is safeguard as NRA compétences keep expanding » CEER 03.10.24</a:t>
            </a:r>
          </a:p>
        </p:txBody>
      </p:sp>
    </p:spTree>
    <p:extLst>
      <p:ext uri="{BB962C8B-B14F-4D97-AF65-F5344CB8AC3E}">
        <p14:creationId xmlns:p14="http://schemas.microsoft.com/office/powerpoint/2010/main" val="26358924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7F5B38-9A9F-6F65-8827-3E417B8EFD26}"/>
            </a:ext>
          </a:extLst>
        </p:cNvPr>
        <p:cNvGrpSpPr/>
        <p:nvPr/>
      </p:nvGrpSpPr>
      <p:grpSpPr>
        <a:xfrm>
          <a:off x="0" y="0"/>
          <a:ext cx="0" cy="0"/>
          <a:chOff x="0" y="0"/>
          <a:chExt cx="0" cy="0"/>
        </a:xfrm>
      </p:grpSpPr>
      <p:sp>
        <p:nvSpPr>
          <p:cNvPr id="38914" name="Espace réservé du contenu 2">
            <a:extLst>
              <a:ext uri="{FF2B5EF4-FFF2-40B4-BE49-F238E27FC236}">
                <a16:creationId xmlns:a16="http://schemas.microsoft.com/office/drawing/2014/main" id="{6F711A78-76D1-A982-F603-2AF30D698B06}"/>
              </a:ext>
            </a:extLst>
          </p:cNvPr>
          <p:cNvSpPr>
            <a:spLocks noGrp="1"/>
          </p:cNvSpPr>
          <p:nvPr>
            <p:ph idx="1"/>
          </p:nvPr>
        </p:nvSpPr>
        <p:spPr>
          <a:xfrm>
            <a:off x="428625" y="1701526"/>
            <a:ext cx="8286750" cy="4786312"/>
          </a:xfrm>
        </p:spPr>
        <p:txBody>
          <a:bodyPr>
            <a:normAutofit/>
          </a:bodyPr>
          <a:lstStyle/>
          <a:p>
            <a:pPr marL="0" lvl="0" indent="0" algn="just">
              <a:lnSpc>
                <a:spcPct val="115000"/>
              </a:lnSpc>
              <a:buSzPts val="1050"/>
              <a:buNone/>
            </a:pPr>
            <a:endParaRPr lang="fr-BE" sz="1200" u="sng" dirty="0">
              <a:solidFill>
                <a:schemeClr val="tx1"/>
              </a:solidFill>
              <a:latin typeface="Arial" panose="020B0604020202020204" pitchFamily="34" charset="0"/>
              <a:ea typeface="Times New Roman" panose="02020603050405020304" pitchFamily="18" charset="0"/>
              <a:cs typeface="Times New Roman" panose="02020603050405020304" pitchFamily="18" charset="0"/>
            </a:endParaRPr>
          </a:p>
          <a:p>
            <a:pPr marL="0" lvl="0" indent="0" algn="just">
              <a:lnSpc>
                <a:spcPct val="115000"/>
              </a:lnSpc>
              <a:buSzPts val="1050"/>
              <a:buNone/>
            </a:pPr>
            <a:endParaRPr lang="fr-BE" sz="4800" u="sng" dirty="0">
              <a:solidFill>
                <a:schemeClr val="tx1"/>
              </a:solidFill>
              <a:latin typeface="Arial" panose="020B0604020202020204" pitchFamily="34" charset="0"/>
              <a:ea typeface="Times New Roman" panose="02020603050405020304" pitchFamily="18" charset="0"/>
              <a:cs typeface="Times New Roman" panose="02020603050405020304" pitchFamily="18" charset="0"/>
            </a:endParaRPr>
          </a:p>
          <a:p>
            <a:pPr marL="0" indent="0" algn="just">
              <a:spcAft>
                <a:spcPts val="600"/>
              </a:spcAft>
              <a:buNone/>
            </a:pPr>
            <a:r>
              <a:rPr lang="fr-BE" sz="48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	</a:t>
            </a:r>
            <a:r>
              <a:rPr lang="fr-BE" altLang="fr-FR" sz="1400" dirty="0">
                <a:solidFill>
                  <a:schemeClr val="tx1"/>
                </a:solidFill>
                <a:latin typeface="Arial" panose="020B0604020202020204" pitchFamily="34" charset="0"/>
                <a:cs typeface="Arial" panose="020B0604020202020204" pitchFamily="34" charset="0"/>
              </a:rPr>
              <a:t>	</a:t>
            </a:r>
            <a:endParaRPr lang="fr-BE" altLang="fr-FR" dirty="0">
              <a:solidFill>
                <a:schemeClr val="tx1"/>
              </a:solidFill>
              <a:latin typeface="Arial" panose="020B0604020202020204" pitchFamily="34" charset="0"/>
              <a:cs typeface="Arial" panose="020B0604020202020204" pitchFamily="34" charset="0"/>
            </a:endParaRPr>
          </a:p>
        </p:txBody>
      </p:sp>
      <p:sp>
        <p:nvSpPr>
          <p:cNvPr id="6" name="Titre 1">
            <a:extLst>
              <a:ext uri="{FF2B5EF4-FFF2-40B4-BE49-F238E27FC236}">
                <a16:creationId xmlns:a16="http://schemas.microsoft.com/office/drawing/2014/main" id="{CBFBE081-304C-D14A-CBB2-0961562B887A}"/>
              </a:ext>
            </a:extLst>
          </p:cNvPr>
          <p:cNvSpPr txBox="1">
            <a:spLocks/>
          </p:cNvSpPr>
          <p:nvPr/>
        </p:nvSpPr>
        <p:spPr bwMode="auto">
          <a:xfrm>
            <a:off x="214313" y="714375"/>
            <a:ext cx="6643687" cy="357188"/>
          </a:xfrm>
          <a:prstGeom prst="rect">
            <a:avLst/>
          </a:prstGeom>
          <a:noFill/>
          <a:ln w="9525">
            <a:noFill/>
            <a:miter lim="800000"/>
            <a:headEnd/>
            <a:tailEnd/>
          </a:ln>
          <a:effectLst/>
        </p:spPr>
        <p:txBody>
          <a:bodyPr anchor="ctr"/>
          <a:lstStyle/>
          <a:p>
            <a:pPr>
              <a:defRPr/>
            </a:pPr>
            <a:endParaRPr lang="fr-BE" sz="1600" b="1" kern="0" dirty="0">
              <a:effectLst>
                <a:outerShdw blurRad="38100" dist="38100" dir="2700000" algn="tl">
                  <a:srgbClr val="C0C0C0"/>
                </a:outerShdw>
              </a:effectLst>
              <a:ea typeface="+mj-ea"/>
            </a:endParaRPr>
          </a:p>
        </p:txBody>
      </p:sp>
      <p:sp>
        <p:nvSpPr>
          <p:cNvPr id="3" name="Slide Number Placeholder 5">
            <a:extLst>
              <a:ext uri="{FF2B5EF4-FFF2-40B4-BE49-F238E27FC236}">
                <a16:creationId xmlns:a16="http://schemas.microsoft.com/office/drawing/2014/main" id="{3FA76AF9-8DB2-520D-EC61-BF274A65702D}"/>
              </a:ext>
            </a:extLst>
          </p:cNvPr>
          <p:cNvSpPr>
            <a:spLocks noGrp="1"/>
          </p:cNvSpPr>
          <p:nvPr>
            <p:ph type="sldNum" sz="quarter" idx="12"/>
          </p:nvPr>
        </p:nvSpPr>
        <p:spPr>
          <a:xfrm>
            <a:off x="7800476" y="6316867"/>
            <a:ext cx="770468" cy="276999"/>
          </a:xfrm>
          <a:prstGeom prst="rect">
            <a:avLst/>
          </a:prstGeom>
        </p:spPr>
        <p:txBody>
          <a:bodyPr/>
          <a:lstStyle>
            <a:lvl1pPr algn="r">
              <a:defRPr sz="1200" b="1">
                <a:solidFill>
                  <a:schemeClr val="bg1"/>
                </a:solidFill>
              </a:defRPr>
            </a:lvl1pPr>
          </a:lstStyle>
          <a:p>
            <a:fld id="{A012BC3B-0702-4DF0-9B65-FC28F4077171}" type="slidenum">
              <a:rPr lang="en-GB" noProof="0" smtClean="0"/>
              <a:pPr/>
              <a:t>16</a:t>
            </a:fld>
            <a:endParaRPr lang="en-GB" noProof="0" dirty="0"/>
          </a:p>
        </p:txBody>
      </p:sp>
      <p:pic>
        <p:nvPicPr>
          <p:cNvPr id="5" name="Image 4">
            <a:extLst>
              <a:ext uri="{FF2B5EF4-FFF2-40B4-BE49-F238E27FC236}">
                <a16:creationId xmlns:a16="http://schemas.microsoft.com/office/drawing/2014/main" id="{9BF57990-71B4-C704-309F-B55E159C738E}"/>
              </a:ext>
            </a:extLst>
          </p:cNvPr>
          <p:cNvPicPr>
            <a:picLocks noChangeAspect="1"/>
          </p:cNvPicPr>
          <p:nvPr/>
        </p:nvPicPr>
        <p:blipFill>
          <a:blip r:embed="rId2"/>
          <a:stretch>
            <a:fillRect/>
          </a:stretch>
        </p:blipFill>
        <p:spPr>
          <a:xfrm>
            <a:off x="437551" y="1292368"/>
            <a:ext cx="6876087" cy="3965432"/>
          </a:xfrm>
          <a:prstGeom prst="rect">
            <a:avLst/>
          </a:prstGeom>
        </p:spPr>
      </p:pic>
      <p:sp>
        <p:nvSpPr>
          <p:cNvPr id="9" name="ZoneTexte 8">
            <a:extLst>
              <a:ext uri="{FF2B5EF4-FFF2-40B4-BE49-F238E27FC236}">
                <a16:creationId xmlns:a16="http://schemas.microsoft.com/office/drawing/2014/main" id="{D5E33C0A-4CDB-4FDB-CB9E-A0807573CC99}"/>
              </a:ext>
            </a:extLst>
          </p:cNvPr>
          <p:cNvSpPr txBox="1"/>
          <p:nvPr/>
        </p:nvSpPr>
        <p:spPr>
          <a:xfrm>
            <a:off x="7417648" y="5223377"/>
            <a:ext cx="1536123" cy="584775"/>
          </a:xfrm>
          <a:prstGeom prst="rect">
            <a:avLst/>
          </a:prstGeom>
          <a:noFill/>
        </p:spPr>
        <p:txBody>
          <a:bodyPr wrap="square" rtlCol="0">
            <a:spAutoFit/>
          </a:bodyPr>
          <a:lstStyle/>
          <a:p>
            <a:pPr algn="just"/>
            <a:r>
              <a:rPr lang="fr-BE" sz="800" dirty="0"/>
              <a:t>Sources: « How NRA indépendance is safeguard as NRA compétences keep expanding » CEER 03.10.24</a:t>
            </a:r>
          </a:p>
        </p:txBody>
      </p:sp>
      <p:sp>
        <p:nvSpPr>
          <p:cNvPr id="10" name="Titre 1">
            <a:extLst>
              <a:ext uri="{FF2B5EF4-FFF2-40B4-BE49-F238E27FC236}">
                <a16:creationId xmlns:a16="http://schemas.microsoft.com/office/drawing/2014/main" id="{C23EF756-0AF5-1722-99DE-CBF3C26A0543}"/>
              </a:ext>
            </a:extLst>
          </p:cNvPr>
          <p:cNvSpPr txBox="1">
            <a:spLocks/>
          </p:cNvSpPr>
          <p:nvPr/>
        </p:nvSpPr>
        <p:spPr>
          <a:xfrm>
            <a:off x="2085489" y="348080"/>
            <a:ext cx="6848961" cy="382170"/>
          </a:xfrm>
          <a:prstGeom prst="rect">
            <a:avLst/>
          </a:prstGeom>
        </p:spPr>
        <p:txBody>
          <a:bodyPr>
            <a:noAutofit/>
          </a:bodyPr>
          <a:lstStyle>
            <a:lvl1pPr algn="l" defTabSz="457200" rtl="0" eaLnBrk="1" latinLnBrk="0" hangingPunct="1">
              <a:spcBef>
                <a:spcPct val="0"/>
              </a:spcBef>
              <a:buNone/>
              <a:defRPr sz="2400" b="1" kern="1200" cap="all">
                <a:solidFill>
                  <a:srgbClr val="F18700"/>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defRPr/>
            </a:pPr>
            <a:r>
              <a:rPr lang="fr-FR" sz="1600" dirty="0">
                <a:latin typeface="Arial" pitchFamily="34" charset="0"/>
                <a:cs typeface="Arial" pitchFamily="34" charset="0"/>
              </a:rPr>
              <a:t>3. La diversité de régulateurs en Europe</a:t>
            </a:r>
            <a:endParaRPr lang="fr-BE" sz="1600" dirty="0">
              <a:latin typeface="Arial" pitchFamily="34" charset="0"/>
              <a:cs typeface="Arial" pitchFamily="34" charset="0"/>
            </a:endParaRPr>
          </a:p>
        </p:txBody>
      </p:sp>
    </p:spTree>
    <p:extLst>
      <p:ext uri="{BB962C8B-B14F-4D97-AF65-F5344CB8AC3E}">
        <p14:creationId xmlns:p14="http://schemas.microsoft.com/office/powerpoint/2010/main" val="25705335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69C4E8-B7FA-FE5F-9526-FD13BFD824AE}"/>
            </a:ext>
          </a:extLst>
        </p:cNvPr>
        <p:cNvGrpSpPr/>
        <p:nvPr/>
      </p:nvGrpSpPr>
      <p:grpSpPr>
        <a:xfrm>
          <a:off x="0" y="0"/>
          <a:ext cx="0" cy="0"/>
          <a:chOff x="0" y="0"/>
          <a:chExt cx="0" cy="0"/>
        </a:xfrm>
      </p:grpSpPr>
      <p:sp>
        <p:nvSpPr>
          <p:cNvPr id="38914" name="Espace réservé du contenu 2">
            <a:extLst>
              <a:ext uri="{FF2B5EF4-FFF2-40B4-BE49-F238E27FC236}">
                <a16:creationId xmlns:a16="http://schemas.microsoft.com/office/drawing/2014/main" id="{4EF8762E-9AA0-C506-54AD-96AE4A8A617A}"/>
              </a:ext>
            </a:extLst>
          </p:cNvPr>
          <p:cNvSpPr>
            <a:spLocks noGrp="1"/>
          </p:cNvSpPr>
          <p:nvPr>
            <p:ph idx="1"/>
          </p:nvPr>
        </p:nvSpPr>
        <p:spPr>
          <a:xfrm>
            <a:off x="428625" y="1701526"/>
            <a:ext cx="8286750" cy="4786312"/>
          </a:xfrm>
        </p:spPr>
        <p:txBody>
          <a:bodyPr>
            <a:normAutofit/>
          </a:bodyPr>
          <a:lstStyle/>
          <a:p>
            <a:pPr marL="0" lvl="0" indent="0" algn="just">
              <a:lnSpc>
                <a:spcPct val="115000"/>
              </a:lnSpc>
              <a:buSzPts val="1050"/>
              <a:buNone/>
            </a:pPr>
            <a:endParaRPr lang="fr-BE" sz="1200" u="sng" dirty="0">
              <a:solidFill>
                <a:schemeClr val="tx1"/>
              </a:solidFill>
              <a:latin typeface="Arial" panose="020B0604020202020204" pitchFamily="34" charset="0"/>
              <a:ea typeface="Times New Roman" panose="02020603050405020304" pitchFamily="18" charset="0"/>
              <a:cs typeface="Times New Roman" panose="02020603050405020304" pitchFamily="18" charset="0"/>
            </a:endParaRPr>
          </a:p>
          <a:p>
            <a:pPr marL="0" lvl="0" indent="0" algn="just">
              <a:lnSpc>
                <a:spcPct val="115000"/>
              </a:lnSpc>
              <a:buSzPts val="1050"/>
              <a:buNone/>
            </a:pPr>
            <a:endParaRPr lang="fr-BE" sz="4800" u="sng" dirty="0">
              <a:solidFill>
                <a:schemeClr val="tx1"/>
              </a:solidFill>
              <a:latin typeface="Arial" panose="020B0604020202020204" pitchFamily="34" charset="0"/>
              <a:ea typeface="Times New Roman" panose="02020603050405020304" pitchFamily="18" charset="0"/>
              <a:cs typeface="Times New Roman" panose="02020603050405020304" pitchFamily="18" charset="0"/>
            </a:endParaRPr>
          </a:p>
          <a:p>
            <a:pPr marL="0" indent="0" algn="just">
              <a:spcAft>
                <a:spcPts val="600"/>
              </a:spcAft>
              <a:buNone/>
            </a:pPr>
            <a:r>
              <a:rPr lang="fr-BE" sz="48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	</a:t>
            </a:r>
            <a:r>
              <a:rPr lang="fr-BE" altLang="fr-FR" sz="1400" dirty="0">
                <a:solidFill>
                  <a:schemeClr val="tx1"/>
                </a:solidFill>
                <a:latin typeface="Arial" panose="020B0604020202020204" pitchFamily="34" charset="0"/>
                <a:cs typeface="Arial" panose="020B0604020202020204" pitchFamily="34" charset="0"/>
              </a:rPr>
              <a:t>	</a:t>
            </a:r>
            <a:endParaRPr lang="fr-BE" altLang="fr-FR" dirty="0">
              <a:solidFill>
                <a:schemeClr val="tx1"/>
              </a:solidFill>
              <a:latin typeface="Arial" panose="020B0604020202020204" pitchFamily="34" charset="0"/>
              <a:cs typeface="Arial" panose="020B0604020202020204" pitchFamily="34" charset="0"/>
            </a:endParaRPr>
          </a:p>
        </p:txBody>
      </p:sp>
      <p:sp>
        <p:nvSpPr>
          <p:cNvPr id="6" name="Titre 1">
            <a:extLst>
              <a:ext uri="{FF2B5EF4-FFF2-40B4-BE49-F238E27FC236}">
                <a16:creationId xmlns:a16="http://schemas.microsoft.com/office/drawing/2014/main" id="{FF2BF1A7-098E-56B8-3C6F-05148E926C87}"/>
              </a:ext>
            </a:extLst>
          </p:cNvPr>
          <p:cNvSpPr txBox="1">
            <a:spLocks/>
          </p:cNvSpPr>
          <p:nvPr/>
        </p:nvSpPr>
        <p:spPr bwMode="auto">
          <a:xfrm>
            <a:off x="214313" y="714375"/>
            <a:ext cx="6643687" cy="357188"/>
          </a:xfrm>
          <a:prstGeom prst="rect">
            <a:avLst/>
          </a:prstGeom>
          <a:noFill/>
          <a:ln w="9525">
            <a:noFill/>
            <a:miter lim="800000"/>
            <a:headEnd/>
            <a:tailEnd/>
          </a:ln>
          <a:effectLst/>
        </p:spPr>
        <p:txBody>
          <a:bodyPr anchor="ctr"/>
          <a:lstStyle/>
          <a:p>
            <a:pPr>
              <a:defRPr/>
            </a:pPr>
            <a:endParaRPr lang="fr-BE" sz="1600" b="1" kern="0" dirty="0">
              <a:effectLst>
                <a:outerShdw blurRad="38100" dist="38100" dir="2700000" algn="tl">
                  <a:srgbClr val="C0C0C0"/>
                </a:outerShdw>
              </a:effectLst>
              <a:ea typeface="+mj-ea"/>
            </a:endParaRPr>
          </a:p>
        </p:txBody>
      </p:sp>
      <p:sp>
        <p:nvSpPr>
          <p:cNvPr id="3" name="Slide Number Placeholder 5">
            <a:extLst>
              <a:ext uri="{FF2B5EF4-FFF2-40B4-BE49-F238E27FC236}">
                <a16:creationId xmlns:a16="http://schemas.microsoft.com/office/drawing/2014/main" id="{4CBCF437-B9BF-391A-CCB1-B35F0494519D}"/>
              </a:ext>
            </a:extLst>
          </p:cNvPr>
          <p:cNvSpPr>
            <a:spLocks noGrp="1"/>
          </p:cNvSpPr>
          <p:nvPr>
            <p:ph type="sldNum" sz="quarter" idx="12"/>
          </p:nvPr>
        </p:nvSpPr>
        <p:spPr>
          <a:xfrm>
            <a:off x="7800476" y="6316867"/>
            <a:ext cx="770468" cy="276999"/>
          </a:xfrm>
          <a:prstGeom prst="rect">
            <a:avLst/>
          </a:prstGeom>
        </p:spPr>
        <p:txBody>
          <a:bodyPr/>
          <a:lstStyle>
            <a:lvl1pPr algn="r">
              <a:defRPr sz="1200" b="1">
                <a:solidFill>
                  <a:schemeClr val="bg1"/>
                </a:solidFill>
              </a:defRPr>
            </a:lvl1pPr>
          </a:lstStyle>
          <a:p>
            <a:fld id="{A012BC3B-0702-4DF0-9B65-FC28F4077171}" type="slidenum">
              <a:rPr lang="en-GB" noProof="0" smtClean="0"/>
              <a:pPr/>
              <a:t>17</a:t>
            </a:fld>
            <a:endParaRPr lang="en-GB" noProof="0" dirty="0"/>
          </a:p>
        </p:txBody>
      </p:sp>
      <p:pic>
        <p:nvPicPr>
          <p:cNvPr id="8" name="Image 7">
            <a:extLst>
              <a:ext uri="{FF2B5EF4-FFF2-40B4-BE49-F238E27FC236}">
                <a16:creationId xmlns:a16="http://schemas.microsoft.com/office/drawing/2014/main" id="{084BCEA4-F184-31D5-8D84-7CE20B6630AE}"/>
              </a:ext>
            </a:extLst>
          </p:cNvPr>
          <p:cNvPicPr>
            <a:picLocks noChangeAspect="1"/>
          </p:cNvPicPr>
          <p:nvPr/>
        </p:nvPicPr>
        <p:blipFill>
          <a:blip r:embed="rId2"/>
          <a:stretch>
            <a:fillRect/>
          </a:stretch>
        </p:blipFill>
        <p:spPr>
          <a:xfrm>
            <a:off x="983915" y="1402024"/>
            <a:ext cx="5489621" cy="3668419"/>
          </a:xfrm>
          <a:prstGeom prst="rect">
            <a:avLst/>
          </a:prstGeom>
        </p:spPr>
      </p:pic>
      <p:sp>
        <p:nvSpPr>
          <p:cNvPr id="9" name="ZoneTexte 8">
            <a:extLst>
              <a:ext uri="{FF2B5EF4-FFF2-40B4-BE49-F238E27FC236}">
                <a16:creationId xmlns:a16="http://schemas.microsoft.com/office/drawing/2014/main" id="{1B4811B5-01D8-19B7-9D8A-7A891BA99F17}"/>
              </a:ext>
            </a:extLst>
          </p:cNvPr>
          <p:cNvSpPr txBox="1"/>
          <p:nvPr/>
        </p:nvSpPr>
        <p:spPr>
          <a:xfrm>
            <a:off x="7417648" y="5223377"/>
            <a:ext cx="1536123" cy="584775"/>
          </a:xfrm>
          <a:prstGeom prst="rect">
            <a:avLst/>
          </a:prstGeom>
          <a:noFill/>
        </p:spPr>
        <p:txBody>
          <a:bodyPr wrap="square" rtlCol="0">
            <a:spAutoFit/>
          </a:bodyPr>
          <a:lstStyle/>
          <a:p>
            <a:pPr algn="just"/>
            <a:r>
              <a:rPr lang="fr-BE" sz="800" dirty="0"/>
              <a:t>Sources: « How NRA indépendance is safeguard as NRA compétences keep expanding » CEER 03.10.24</a:t>
            </a:r>
          </a:p>
        </p:txBody>
      </p:sp>
      <p:sp>
        <p:nvSpPr>
          <p:cNvPr id="10" name="Titre 1">
            <a:extLst>
              <a:ext uri="{FF2B5EF4-FFF2-40B4-BE49-F238E27FC236}">
                <a16:creationId xmlns:a16="http://schemas.microsoft.com/office/drawing/2014/main" id="{5D013AD4-2DE7-2492-EDFA-C03B75BE1DDB}"/>
              </a:ext>
            </a:extLst>
          </p:cNvPr>
          <p:cNvSpPr txBox="1">
            <a:spLocks/>
          </p:cNvSpPr>
          <p:nvPr/>
        </p:nvSpPr>
        <p:spPr>
          <a:xfrm>
            <a:off x="2085489" y="348080"/>
            <a:ext cx="6848961" cy="382170"/>
          </a:xfrm>
          <a:prstGeom prst="rect">
            <a:avLst/>
          </a:prstGeom>
        </p:spPr>
        <p:txBody>
          <a:bodyPr>
            <a:noAutofit/>
          </a:bodyPr>
          <a:lstStyle>
            <a:lvl1pPr algn="l" defTabSz="457200" rtl="0" eaLnBrk="1" latinLnBrk="0" hangingPunct="1">
              <a:spcBef>
                <a:spcPct val="0"/>
              </a:spcBef>
              <a:buNone/>
              <a:defRPr sz="2400" b="1" kern="1200" cap="all">
                <a:solidFill>
                  <a:srgbClr val="F18700"/>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defRPr/>
            </a:pPr>
            <a:r>
              <a:rPr lang="fr-FR" sz="1600" dirty="0">
                <a:latin typeface="Arial" pitchFamily="34" charset="0"/>
                <a:cs typeface="Arial" pitchFamily="34" charset="0"/>
              </a:rPr>
              <a:t>3. La diversité de régulateurs en Europe</a:t>
            </a:r>
            <a:endParaRPr lang="fr-BE" sz="1600" dirty="0">
              <a:latin typeface="Arial" pitchFamily="34" charset="0"/>
              <a:cs typeface="Arial" pitchFamily="34" charset="0"/>
            </a:endParaRPr>
          </a:p>
        </p:txBody>
      </p:sp>
    </p:spTree>
    <p:extLst>
      <p:ext uri="{BB962C8B-B14F-4D97-AF65-F5344CB8AC3E}">
        <p14:creationId xmlns:p14="http://schemas.microsoft.com/office/powerpoint/2010/main" val="36515483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E12976-3B84-0156-6378-17FE8DA19453}"/>
            </a:ext>
          </a:extLst>
        </p:cNvPr>
        <p:cNvGrpSpPr/>
        <p:nvPr/>
      </p:nvGrpSpPr>
      <p:grpSpPr>
        <a:xfrm>
          <a:off x="0" y="0"/>
          <a:ext cx="0" cy="0"/>
          <a:chOff x="0" y="0"/>
          <a:chExt cx="0" cy="0"/>
        </a:xfrm>
      </p:grpSpPr>
      <p:sp>
        <p:nvSpPr>
          <p:cNvPr id="38914" name="Espace réservé du contenu 2">
            <a:extLst>
              <a:ext uri="{FF2B5EF4-FFF2-40B4-BE49-F238E27FC236}">
                <a16:creationId xmlns:a16="http://schemas.microsoft.com/office/drawing/2014/main" id="{008C6AD7-312F-33F4-2052-460AA3B4D37A}"/>
              </a:ext>
            </a:extLst>
          </p:cNvPr>
          <p:cNvSpPr>
            <a:spLocks noGrp="1"/>
          </p:cNvSpPr>
          <p:nvPr>
            <p:ph idx="1"/>
          </p:nvPr>
        </p:nvSpPr>
        <p:spPr>
          <a:xfrm>
            <a:off x="428625" y="1701526"/>
            <a:ext cx="8286750" cy="4786312"/>
          </a:xfrm>
        </p:spPr>
        <p:txBody>
          <a:bodyPr>
            <a:normAutofit/>
          </a:bodyPr>
          <a:lstStyle/>
          <a:p>
            <a:pPr marL="0" lvl="0" indent="0" algn="just">
              <a:lnSpc>
                <a:spcPct val="115000"/>
              </a:lnSpc>
              <a:buSzPts val="1050"/>
              <a:buNone/>
            </a:pPr>
            <a:endParaRPr lang="fr-BE" sz="1200" u="sng" dirty="0">
              <a:solidFill>
                <a:schemeClr val="tx1"/>
              </a:solidFill>
              <a:latin typeface="Arial" panose="020B0604020202020204" pitchFamily="34" charset="0"/>
              <a:ea typeface="Times New Roman" panose="02020603050405020304" pitchFamily="18" charset="0"/>
              <a:cs typeface="Times New Roman" panose="02020603050405020304" pitchFamily="18" charset="0"/>
            </a:endParaRPr>
          </a:p>
          <a:p>
            <a:pPr marL="0" lvl="0" indent="0" algn="just">
              <a:lnSpc>
                <a:spcPct val="115000"/>
              </a:lnSpc>
              <a:buSzPts val="1050"/>
              <a:buNone/>
            </a:pPr>
            <a:endParaRPr lang="fr-BE" sz="4800" u="sng" dirty="0">
              <a:solidFill>
                <a:schemeClr val="tx1"/>
              </a:solidFill>
              <a:latin typeface="Arial" panose="020B0604020202020204" pitchFamily="34" charset="0"/>
              <a:ea typeface="Times New Roman" panose="02020603050405020304" pitchFamily="18" charset="0"/>
              <a:cs typeface="Times New Roman" panose="02020603050405020304" pitchFamily="18" charset="0"/>
            </a:endParaRPr>
          </a:p>
          <a:p>
            <a:pPr marL="0" indent="0" algn="just">
              <a:spcAft>
                <a:spcPts val="600"/>
              </a:spcAft>
              <a:buNone/>
            </a:pPr>
            <a:r>
              <a:rPr lang="fr-BE" sz="48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	</a:t>
            </a:r>
            <a:r>
              <a:rPr lang="fr-BE" altLang="fr-FR" sz="1400" dirty="0">
                <a:solidFill>
                  <a:schemeClr val="tx1"/>
                </a:solidFill>
                <a:latin typeface="Arial" panose="020B0604020202020204" pitchFamily="34" charset="0"/>
                <a:cs typeface="Arial" panose="020B0604020202020204" pitchFamily="34" charset="0"/>
              </a:rPr>
              <a:t>	</a:t>
            </a:r>
            <a:endParaRPr lang="fr-BE" altLang="fr-FR" dirty="0">
              <a:solidFill>
                <a:schemeClr val="tx1"/>
              </a:solidFill>
              <a:latin typeface="Arial" panose="020B0604020202020204" pitchFamily="34" charset="0"/>
              <a:cs typeface="Arial" panose="020B0604020202020204" pitchFamily="34" charset="0"/>
            </a:endParaRPr>
          </a:p>
        </p:txBody>
      </p:sp>
      <p:sp>
        <p:nvSpPr>
          <p:cNvPr id="3" name="Slide Number Placeholder 5">
            <a:extLst>
              <a:ext uri="{FF2B5EF4-FFF2-40B4-BE49-F238E27FC236}">
                <a16:creationId xmlns:a16="http://schemas.microsoft.com/office/drawing/2014/main" id="{3EFA937F-0CBB-FC43-CC42-E9CE30C5BF99}"/>
              </a:ext>
            </a:extLst>
          </p:cNvPr>
          <p:cNvSpPr>
            <a:spLocks noGrp="1"/>
          </p:cNvSpPr>
          <p:nvPr>
            <p:ph type="sldNum" sz="quarter" idx="12"/>
          </p:nvPr>
        </p:nvSpPr>
        <p:spPr>
          <a:xfrm>
            <a:off x="7800476" y="6316867"/>
            <a:ext cx="770468" cy="276999"/>
          </a:xfrm>
          <a:prstGeom prst="rect">
            <a:avLst/>
          </a:prstGeom>
        </p:spPr>
        <p:txBody>
          <a:bodyPr/>
          <a:lstStyle>
            <a:lvl1pPr algn="r">
              <a:defRPr sz="1200" b="1">
                <a:solidFill>
                  <a:schemeClr val="bg1"/>
                </a:solidFill>
              </a:defRPr>
            </a:lvl1pPr>
          </a:lstStyle>
          <a:p>
            <a:fld id="{A012BC3B-0702-4DF0-9B65-FC28F4077171}" type="slidenum">
              <a:rPr lang="en-GB" noProof="0" smtClean="0"/>
              <a:pPr/>
              <a:t>18</a:t>
            </a:fld>
            <a:endParaRPr lang="en-GB" noProof="0" dirty="0"/>
          </a:p>
        </p:txBody>
      </p:sp>
      <p:pic>
        <p:nvPicPr>
          <p:cNvPr id="5" name="Image 4">
            <a:extLst>
              <a:ext uri="{FF2B5EF4-FFF2-40B4-BE49-F238E27FC236}">
                <a16:creationId xmlns:a16="http://schemas.microsoft.com/office/drawing/2014/main" id="{0DFE194C-75CE-A645-DB36-D049F131419A}"/>
              </a:ext>
            </a:extLst>
          </p:cNvPr>
          <p:cNvPicPr>
            <a:picLocks noChangeAspect="1"/>
          </p:cNvPicPr>
          <p:nvPr/>
        </p:nvPicPr>
        <p:blipFill>
          <a:blip r:embed="rId2"/>
          <a:stretch>
            <a:fillRect/>
          </a:stretch>
        </p:blipFill>
        <p:spPr>
          <a:xfrm>
            <a:off x="54654" y="1437859"/>
            <a:ext cx="8436505" cy="3718616"/>
          </a:xfrm>
          <a:prstGeom prst="rect">
            <a:avLst/>
          </a:prstGeom>
        </p:spPr>
      </p:pic>
      <p:sp>
        <p:nvSpPr>
          <p:cNvPr id="9" name="ZoneTexte 8">
            <a:extLst>
              <a:ext uri="{FF2B5EF4-FFF2-40B4-BE49-F238E27FC236}">
                <a16:creationId xmlns:a16="http://schemas.microsoft.com/office/drawing/2014/main" id="{A9F9059A-305E-E598-769E-A363F797A404}"/>
              </a:ext>
            </a:extLst>
          </p:cNvPr>
          <p:cNvSpPr txBox="1"/>
          <p:nvPr/>
        </p:nvSpPr>
        <p:spPr>
          <a:xfrm>
            <a:off x="7417648" y="5223377"/>
            <a:ext cx="1536123" cy="584775"/>
          </a:xfrm>
          <a:prstGeom prst="rect">
            <a:avLst/>
          </a:prstGeom>
          <a:noFill/>
        </p:spPr>
        <p:txBody>
          <a:bodyPr wrap="square" rtlCol="0">
            <a:spAutoFit/>
          </a:bodyPr>
          <a:lstStyle/>
          <a:p>
            <a:pPr algn="just"/>
            <a:r>
              <a:rPr lang="fr-BE" sz="800" dirty="0"/>
              <a:t>Sources: « How NRA indépendance is safeguard as NRA compétences keep expanding » CEER 03.10.24</a:t>
            </a:r>
          </a:p>
        </p:txBody>
      </p:sp>
      <p:sp>
        <p:nvSpPr>
          <p:cNvPr id="10" name="Titre 1">
            <a:extLst>
              <a:ext uri="{FF2B5EF4-FFF2-40B4-BE49-F238E27FC236}">
                <a16:creationId xmlns:a16="http://schemas.microsoft.com/office/drawing/2014/main" id="{47D92424-1BF7-ABE3-A250-2F279D0E552A}"/>
              </a:ext>
            </a:extLst>
          </p:cNvPr>
          <p:cNvSpPr txBox="1">
            <a:spLocks/>
          </p:cNvSpPr>
          <p:nvPr/>
        </p:nvSpPr>
        <p:spPr>
          <a:xfrm>
            <a:off x="2085489" y="348080"/>
            <a:ext cx="6848961" cy="382170"/>
          </a:xfrm>
          <a:prstGeom prst="rect">
            <a:avLst/>
          </a:prstGeom>
        </p:spPr>
        <p:txBody>
          <a:bodyPr>
            <a:noAutofit/>
          </a:bodyPr>
          <a:lstStyle>
            <a:lvl1pPr algn="l" defTabSz="457200" rtl="0" eaLnBrk="1" latinLnBrk="0" hangingPunct="1">
              <a:spcBef>
                <a:spcPct val="0"/>
              </a:spcBef>
              <a:buNone/>
              <a:defRPr sz="2400" b="1" kern="1200" cap="all">
                <a:solidFill>
                  <a:srgbClr val="F18700"/>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defRPr/>
            </a:pPr>
            <a:r>
              <a:rPr lang="fr-FR" sz="1600" dirty="0">
                <a:latin typeface="Arial" pitchFamily="34" charset="0"/>
                <a:cs typeface="Arial" pitchFamily="34" charset="0"/>
              </a:rPr>
              <a:t>3. La diversité de régulateurs en Europe</a:t>
            </a:r>
            <a:endParaRPr lang="fr-BE" sz="1600" dirty="0">
              <a:latin typeface="Arial" pitchFamily="34" charset="0"/>
              <a:cs typeface="Arial" pitchFamily="34" charset="0"/>
            </a:endParaRPr>
          </a:p>
        </p:txBody>
      </p:sp>
    </p:spTree>
    <p:extLst>
      <p:ext uri="{BB962C8B-B14F-4D97-AF65-F5344CB8AC3E}">
        <p14:creationId xmlns:p14="http://schemas.microsoft.com/office/powerpoint/2010/main" val="38469216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B3D4BA-70C9-CB08-69ED-0437ED4F60BD}"/>
            </a:ext>
          </a:extLst>
        </p:cNvPr>
        <p:cNvGrpSpPr/>
        <p:nvPr/>
      </p:nvGrpSpPr>
      <p:grpSpPr>
        <a:xfrm>
          <a:off x="0" y="0"/>
          <a:ext cx="0" cy="0"/>
          <a:chOff x="0" y="0"/>
          <a:chExt cx="0" cy="0"/>
        </a:xfrm>
      </p:grpSpPr>
      <p:sp>
        <p:nvSpPr>
          <p:cNvPr id="38914" name="Espace réservé du contenu 2">
            <a:extLst>
              <a:ext uri="{FF2B5EF4-FFF2-40B4-BE49-F238E27FC236}">
                <a16:creationId xmlns:a16="http://schemas.microsoft.com/office/drawing/2014/main" id="{A663A293-BC85-17F1-C756-80F1053F78EF}"/>
              </a:ext>
            </a:extLst>
          </p:cNvPr>
          <p:cNvSpPr>
            <a:spLocks noGrp="1"/>
          </p:cNvSpPr>
          <p:nvPr>
            <p:ph idx="1"/>
          </p:nvPr>
        </p:nvSpPr>
        <p:spPr>
          <a:xfrm>
            <a:off x="428625" y="1701526"/>
            <a:ext cx="8286750" cy="4786312"/>
          </a:xfrm>
        </p:spPr>
        <p:txBody>
          <a:bodyPr>
            <a:normAutofit/>
          </a:bodyPr>
          <a:lstStyle/>
          <a:p>
            <a:pPr marL="0" lvl="0" indent="0" algn="just">
              <a:lnSpc>
                <a:spcPct val="115000"/>
              </a:lnSpc>
              <a:buSzPts val="1050"/>
              <a:buNone/>
            </a:pPr>
            <a:endParaRPr lang="fr-BE" sz="1200" u="sng" dirty="0">
              <a:solidFill>
                <a:schemeClr val="tx1"/>
              </a:solidFill>
              <a:latin typeface="Arial" panose="020B0604020202020204" pitchFamily="34" charset="0"/>
              <a:ea typeface="Times New Roman" panose="02020603050405020304" pitchFamily="18" charset="0"/>
              <a:cs typeface="Times New Roman" panose="02020603050405020304" pitchFamily="18" charset="0"/>
            </a:endParaRPr>
          </a:p>
          <a:p>
            <a:pPr marL="0" lvl="0" indent="0" algn="just">
              <a:lnSpc>
                <a:spcPct val="115000"/>
              </a:lnSpc>
              <a:buSzPts val="1050"/>
              <a:buNone/>
            </a:pPr>
            <a:endParaRPr lang="fr-BE" sz="4800" u="sng" dirty="0">
              <a:solidFill>
                <a:schemeClr val="tx1"/>
              </a:solidFill>
              <a:latin typeface="Arial" panose="020B0604020202020204" pitchFamily="34" charset="0"/>
              <a:ea typeface="Times New Roman" panose="02020603050405020304" pitchFamily="18" charset="0"/>
              <a:cs typeface="Times New Roman" panose="02020603050405020304" pitchFamily="18" charset="0"/>
            </a:endParaRPr>
          </a:p>
          <a:p>
            <a:pPr marL="0" indent="0" algn="just">
              <a:spcAft>
                <a:spcPts val="600"/>
              </a:spcAft>
              <a:buNone/>
            </a:pPr>
            <a:r>
              <a:rPr lang="fr-BE" sz="48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	</a:t>
            </a:r>
            <a:r>
              <a:rPr lang="fr-BE" altLang="fr-FR" sz="1400" dirty="0">
                <a:solidFill>
                  <a:schemeClr val="tx1"/>
                </a:solidFill>
                <a:latin typeface="Arial" panose="020B0604020202020204" pitchFamily="34" charset="0"/>
                <a:cs typeface="Arial" panose="020B0604020202020204" pitchFamily="34" charset="0"/>
              </a:rPr>
              <a:t>	</a:t>
            </a:r>
            <a:endParaRPr lang="fr-BE" altLang="fr-FR" dirty="0">
              <a:solidFill>
                <a:schemeClr val="tx1"/>
              </a:solidFill>
              <a:latin typeface="Arial" panose="020B0604020202020204" pitchFamily="34" charset="0"/>
              <a:cs typeface="Arial" panose="020B0604020202020204" pitchFamily="34" charset="0"/>
            </a:endParaRPr>
          </a:p>
        </p:txBody>
      </p:sp>
      <p:sp>
        <p:nvSpPr>
          <p:cNvPr id="6" name="Titre 1">
            <a:extLst>
              <a:ext uri="{FF2B5EF4-FFF2-40B4-BE49-F238E27FC236}">
                <a16:creationId xmlns:a16="http://schemas.microsoft.com/office/drawing/2014/main" id="{0B5B6DE5-D541-A116-321E-4A9BA751F4AF}"/>
              </a:ext>
            </a:extLst>
          </p:cNvPr>
          <p:cNvSpPr txBox="1">
            <a:spLocks/>
          </p:cNvSpPr>
          <p:nvPr/>
        </p:nvSpPr>
        <p:spPr bwMode="auto">
          <a:xfrm>
            <a:off x="214313" y="714375"/>
            <a:ext cx="6643687" cy="357188"/>
          </a:xfrm>
          <a:prstGeom prst="rect">
            <a:avLst/>
          </a:prstGeom>
          <a:noFill/>
          <a:ln w="9525">
            <a:noFill/>
            <a:miter lim="800000"/>
            <a:headEnd/>
            <a:tailEnd/>
          </a:ln>
          <a:effectLst/>
        </p:spPr>
        <p:txBody>
          <a:bodyPr anchor="ctr"/>
          <a:lstStyle/>
          <a:p>
            <a:pPr>
              <a:defRPr/>
            </a:pPr>
            <a:endParaRPr lang="fr-BE" sz="1600" b="1" kern="0" dirty="0">
              <a:effectLst>
                <a:outerShdw blurRad="38100" dist="38100" dir="2700000" algn="tl">
                  <a:srgbClr val="C0C0C0"/>
                </a:outerShdw>
              </a:effectLst>
              <a:ea typeface="+mj-ea"/>
            </a:endParaRPr>
          </a:p>
        </p:txBody>
      </p:sp>
      <p:sp>
        <p:nvSpPr>
          <p:cNvPr id="2" name="Titre 1">
            <a:extLst>
              <a:ext uri="{FF2B5EF4-FFF2-40B4-BE49-F238E27FC236}">
                <a16:creationId xmlns:a16="http://schemas.microsoft.com/office/drawing/2014/main" id="{ACE39E63-AC2A-3197-4068-3C1A9ECC9503}"/>
              </a:ext>
            </a:extLst>
          </p:cNvPr>
          <p:cNvSpPr>
            <a:spLocks noGrp="1"/>
          </p:cNvSpPr>
          <p:nvPr>
            <p:ph type="title"/>
          </p:nvPr>
        </p:nvSpPr>
        <p:spPr>
          <a:xfrm>
            <a:off x="2085489" y="348080"/>
            <a:ext cx="6848961" cy="382170"/>
          </a:xfrm>
        </p:spPr>
        <p:txBody>
          <a:bodyPr>
            <a:noAutofit/>
          </a:bodyPr>
          <a:lstStyle/>
          <a:p>
            <a:pPr>
              <a:defRPr/>
            </a:pPr>
            <a:r>
              <a:rPr lang="fr-FR" sz="1600" dirty="0">
                <a:latin typeface="Arial" pitchFamily="34" charset="0"/>
                <a:cs typeface="Arial" pitchFamily="34" charset="0"/>
              </a:rPr>
              <a:t>4. La coordination enTRE régulateurs dans l’UE </a:t>
            </a:r>
            <a:endParaRPr lang="fr-BE" sz="1600" dirty="0">
              <a:latin typeface="Arial" pitchFamily="34" charset="0"/>
              <a:cs typeface="Arial" pitchFamily="34" charset="0"/>
            </a:endParaRPr>
          </a:p>
        </p:txBody>
      </p:sp>
      <p:sp>
        <p:nvSpPr>
          <p:cNvPr id="3" name="Slide Number Placeholder 5">
            <a:extLst>
              <a:ext uri="{FF2B5EF4-FFF2-40B4-BE49-F238E27FC236}">
                <a16:creationId xmlns:a16="http://schemas.microsoft.com/office/drawing/2014/main" id="{2E637A20-AB9E-B9A6-8537-32F7920F914D}"/>
              </a:ext>
            </a:extLst>
          </p:cNvPr>
          <p:cNvSpPr>
            <a:spLocks noGrp="1"/>
          </p:cNvSpPr>
          <p:nvPr>
            <p:ph type="sldNum" sz="quarter" idx="12"/>
          </p:nvPr>
        </p:nvSpPr>
        <p:spPr>
          <a:xfrm>
            <a:off x="7800476" y="6316867"/>
            <a:ext cx="770468" cy="276999"/>
          </a:xfrm>
          <a:prstGeom prst="rect">
            <a:avLst/>
          </a:prstGeom>
        </p:spPr>
        <p:txBody>
          <a:bodyPr/>
          <a:lstStyle>
            <a:lvl1pPr algn="r">
              <a:defRPr sz="1200" b="1">
                <a:solidFill>
                  <a:schemeClr val="bg1"/>
                </a:solidFill>
              </a:defRPr>
            </a:lvl1pPr>
          </a:lstStyle>
          <a:p>
            <a:fld id="{A012BC3B-0702-4DF0-9B65-FC28F4077171}" type="slidenum">
              <a:rPr lang="en-GB" noProof="0" smtClean="0"/>
              <a:pPr/>
              <a:t>19</a:t>
            </a:fld>
            <a:endParaRPr lang="en-GB" noProof="0" dirty="0"/>
          </a:p>
        </p:txBody>
      </p:sp>
      <p:pic>
        <p:nvPicPr>
          <p:cNvPr id="8" name="Image 7">
            <a:extLst>
              <a:ext uri="{FF2B5EF4-FFF2-40B4-BE49-F238E27FC236}">
                <a16:creationId xmlns:a16="http://schemas.microsoft.com/office/drawing/2014/main" id="{5B97AF3A-69B9-E9DB-D352-9A0DFBBD7C0E}"/>
              </a:ext>
            </a:extLst>
          </p:cNvPr>
          <p:cNvPicPr>
            <a:picLocks noChangeAspect="1"/>
          </p:cNvPicPr>
          <p:nvPr/>
        </p:nvPicPr>
        <p:blipFill>
          <a:blip r:embed="rId2"/>
          <a:stretch>
            <a:fillRect/>
          </a:stretch>
        </p:blipFill>
        <p:spPr>
          <a:xfrm>
            <a:off x="805091" y="1292367"/>
            <a:ext cx="7380619" cy="4053224"/>
          </a:xfrm>
          <a:prstGeom prst="rect">
            <a:avLst/>
          </a:prstGeom>
        </p:spPr>
      </p:pic>
    </p:spTree>
    <p:extLst>
      <p:ext uri="{BB962C8B-B14F-4D97-AF65-F5344CB8AC3E}">
        <p14:creationId xmlns:p14="http://schemas.microsoft.com/office/powerpoint/2010/main" val="38682837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Espace réservé du contenu 2"/>
          <p:cNvSpPr>
            <a:spLocks noGrp="1"/>
          </p:cNvSpPr>
          <p:nvPr>
            <p:ph idx="1"/>
          </p:nvPr>
        </p:nvSpPr>
        <p:spPr>
          <a:xfrm>
            <a:off x="500063" y="1512888"/>
            <a:ext cx="8001000" cy="4344987"/>
          </a:xfrm>
        </p:spPr>
        <p:txBody>
          <a:bodyPr>
            <a:normAutofit fontScale="92500" lnSpcReduction="10000"/>
          </a:bodyPr>
          <a:lstStyle/>
          <a:p>
            <a:pPr marL="0" indent="0" algn="just">
              <a:lnSpc>
                <a:spcPct val="100000"/>
              </a:lnSpc>
              <a:buFont typeface="Wingdings" panose="05000000000000000000" pitchFamily="2" charset="2"/>
              <a:buNone/>
            </a:pPr>
            <a:r>
              <a:rPr lang="fr-FR" altLang="fr-FR" sz="1600" dirty="0">
                <a:solidFill>
                  <a:schemeClr val="tx1"/>
                </a:solidFill>
                <a:latin typeface="Arial" panose="020B0604020202020204" pitchFamily="34" charset="0"/>
                <a:cs typeface="Arial" panose="020B0604020202020204" pitchFamily="34" charset="0"/>
              </a:rPr>
              <a:t>La CREG est l’autorité de régulation fédérale du marché de l’électricité et du gaz en Belgique.</a:t>
            </a:r>
          </a:p>
          <a:p>
            <a:pPr marL="0" indent="0" algn="just">
              <a:lnSpc>
                <a:spcPct val="100000"/>
              </a:lnSpc>
              <a:buFont typeface="Wingdings" panose="05000000000000000000" pitchFamily="2" charset="2"/>
              <a:buNone/>
            </a:pPr>
            <a:r>
              <a:rPr lang="fr-FR" altLang="fr-FR" sz="1600" dirty="0">
                <a:solidFill>
                  <a:schemeClr val="tx1"/>
                </a:solidFill>
                <a:latin typeface="Arial" panose="020B0604020202020204" pitchFamily="34" charset="0"/>
                <a:cs typeface="Arial" panose="020B0604020202020204" pitchFamily="34" charset="0"/>
              </a:rPr>
              <a:t>Elle veille à l’application des lois et règlements relatifs aux marchés de l’électricité et du gaz. Elle conseille également les pouvoirs publics en matière d’organisation et de fonctionnement de ce marché et gère divers fonds.</a:t>
            </a:r>
          </a:p>
          <a:p>
            <a:pPr marL="0" indent="0" algn="just">
              <a:lnSpc>
                <a:spcPct val="100000"/>
              </a:lnSpc>
              <a:buFont typeface="Wingdings" panose="05000000000000000000" pitchFamily="2" charset="2"/>
              <a:buNone/>
            </a:pPr>
            <a:r>
              <a:rPr lang="fr-FR" altLang="fr-FR" sz="1600" dirty="0">
                <a:solidFill>
                  <a:schemeClr val="tx1"/>
                </a:solidFill>
                <a:latin typeface="Arial" panose="020B0604020202020204" pitchFamily="34" charset="0"/>
                <a:cs typeface="Arial" panose="020B0604020202020204" pitchFamily="34" charset="0"/>
              </a:rPr>
              <a:t>Sa mission de régulateur comprend avant tout une surveillance du marché et des prix, la régulation et le suivi des réseaux de transport, le suivi de la production et quelques missions relevant des obligations de service public (par exemple, la protection des consommateurs).</a:t>
            </a:r>
            <a:endParaRPr lang="fr-BE" altLang="fr-FR" sz="1600" dirty="0">
              <a:solidFill>
                <a:schemeClr val="tx1"/>
              </a:solidFill>
              <a:latin typeface="Arial" panose="020B0604020202020204" pitchFamily="34" charset="0"/>
              <a:cs typeface="Arial" panose="020B0604020202020204" pitchFamily="34" charset="0"/>
            </a:endParaRPr>
          </a:p>
          <a:p>
            <a:pPr marL="0" indent="0" algn="just">
              <a:lnSpc>
                <a:spcPct val="100000"/>
              </a:lnSpc>
              <a:buFont typeface="Wingdings" panose="05000000000000000000" pitchFamily="2" charset="2"/>
              <a:buNone/>
            </a:pPr>
            <a:r>
              <a:rPr lang="fr-FR" altLang="fr-FR" sz="1600" dirty="0">
                <a:solidFill>
                  <a:schemeClr val="tx1"/>
                </a:solidFill>
                <a:latin typeface="Arial" panose="020B0604020202020204" pitchFamily="34" charset="0"/>
                <a:cs typeface="Arial" panose="020B0604020202020204" pitchFamily="34" charset="0"/>
              </a:rPr>
              <a:t>La mission de conseil auprès des autorités publiques est fixée par la loi électricité et la loi gaz. Les autorités publiques doivent demander l’avis préalable de la CREG pour un grand nombre de décisions. </a:t>
            </a:r>
          </a:p>
          <a:p>
            <a:pPr marL="0" indent="0" algn="just">
              <a:lnSpc>
                <a:spcPct val="100000"/>
              </a:lnSpc>
              <a:buFont typeface="Wingdings" panose="05000000000000000000" pitchFamily="2" charset="2"/>
              <a:buNone/>
            </a:pPr>
            <a:r>
              <a:rPr lang="fr-FR" altLang="fr-FR" sz="1600" dirty="0">
                <a:solidFill>
                  <a:schemeClr val="tx1"/>
                </a:solidFill>
                <a:latin typeface="Arial" panose="020B0604020202020204" pitchFamily="34" charset="0"/>
                <a:cs typeface="Arial" panose="020B0604020202020204" pitchFamily="34" charset="0"/>
              </a:rPr>
              <a:t>La CREG exerce également de plus en plus un mandat européen dans le cadre notamment de l’extension de la capacité d’interconnexion (c.-à-d. la liaison) avec les réseaux étrangers.</a:t>
            </a:r>
          </a:p>
          <a:p>
            <a:pPr marL="0" indent="0" algn="just">
              <a:lnSpc>
                <a:spcPct val="120000"/>
              </a:lnSpc>
              <a:buFont typeface="Wingdings" panose="05000000000000000000" pitchFamily="2" charset="2"/>
              <a:buNone/>
            </a:pPr>
            <a:r>
              <a:rPr lang="fr-FR" altLang="fr-FR" sz="1600" dirty="0">
                <a:solidFill>
                  <a:schemeClr val="tx1"/>
                </a:solidFill>
                <a:latin typeface="Arial" panose="020B0604020202020204" pitchFamily="34" charset="0"/>
                <a:cs typeface="Arial" panose="020B0604020202020204" pitchFamily="34" charset="0"/>
              </a:rPr>
              <a:t>En tant qu’instance de régulation nationale belge, la CREG siège au Conseil des régulateurs de l ’Agence européenne de coopération des régulateurs de l ’énergie (ACER). La CREG doit rendre compte de ses activités à l ’ACER et à la Commission européenne.</a:t>
            </a:r>
            <a:endParaRPr lang="fr-BE" altLang="fr-FR" sz="1600" dirty="0">
              <a:solidFill>
                <a:schemeClr val="tx1"/>
              </a:solidFill>
              <a:latin typeface="Arial" panose="020B0604020202020204" pitchFamily="34" charset="0"/>
              <a:cs typeface="Arial" panose="020B0604020202020204" pitchFamily="34" charset="0"/>
            </a:endParaRPr>
          </a:p>
        </p:txBody>
      </p:sp>
      <p:sp>
        <p:nvSpPr>
          <p:cNvPr id="7" name="Titre 1"/>
          <p:cNvSpPr txBox="1">
            <a:spLocks/>
          </p:cNvSpPr>
          <p:nvPr/>
        </p:nvSpPr>
        <p:spPr bwMode="auto">
          <a:xfrm>
            <a:off x="500063" y="1000125"/>
            <a:ext cx="6643687" cy="357188"/>
          </a:xfrm>
          <a:prstGeom prst="rect">
            <a:avLst/>
          </a:prstGeom>
          <a:noFill/>
          <a:ln w="9525">
            <a:noFill/>
            <a:miter lim="800000"/>
            <a:headEnd/>
            <a:tailEnd/>
          </a:ln>
          <a:effectLst/>
        </p:spPr>
        <p:txBody>
          <a:bodyPr anchor="ctr"/>
          <a:lstStyle/>
          <a:p>
            <a:pPr>
              <a:defRPr/>
            </a:pPr>
            <a:r>
              <a:rPr lang="fr-BE" sz="1600" b="1" kern="0" dirty="0">
                <a:solidFill>
                  <a:srgbClr val="F18700"/>
                </a:solidFill>
                <a:ea typeface="+mj-ea"/>
              </a:rPr>
              <a:t>5.1. LA CREG</a:t>
            </a:r>
          </a:p>
        </p:txBody>
      </p:sp>
      <p:sp>
        <p:nvSpPr>
          <p:cNvPr id="2" name="Titre 1">
            <a:extLst>
              <a:ext uri="{FF2B5EF4-FFF2-40B4-BE49-F238E27FC236}">
                <a16:creationId xmlns:a16="http://schemas.microsoft.com/office/drawing/2014/main" id="{C3513221-C7B8-8900-FF7C-4449AD6A87F7}"/>
              </a:ext>
            </a:extLst>
          </p:cNvPr>
          <p:cNvSpPr>
            <a:spLocks noGrp="1"/>
          </p:cNvSpPr>
          <p:nvPr>
            <p:ph type="title"/>
          </p:nvPr>
        </p:nvSpPr>
        <p:spPr>
          <a:xfrm>
            <a:off x="2085489" y="348080"/>
            <a:ext cx="6848961" cy="382170"/>
          </a:xfrm>
        </p:spPr>
        <p:txBody>
          <a:bodyPr>
            <a:noAutofit/>
          </a:bodyPr>
          <a:lstStyle/>
          <a:p>
            <a:pPr>
              <a:defRPr/>
            </a:pPr>
            <a:r>
              <a:rPr lang="fr-FR" sz="1600" dirty="0">
                <a:latin typeface="Arial" pitchFamily="34" charset="0"/>
                <a:cs typeface="Arial" pitchFamily="34" charset="0"/>
              </a:rPr>
              <a:t>5. la régulation de l’électricité et du gaz en belgique</a:t>
            </a:r>
            <a:endParaRPr lang="fr-BE" sz="1600" dirty="0">
              <a:latin typeface="Arial" pitchFamily="34" charset="0"/>
              <a:cs typeface="Arial" pitchFamily="34" charset="0"/>
            </a:endParaRPr>
          </a:p>
        </p:txBody>
      </p:sp>
      <p:sp>
        <p:nvSpPr>
          <p:cNvPr id="3" name="Slide Number Placeholder 5">
            <a:extLst>
              <a:ext uri="{FF2B5EF4-FFF2-40B4-BE49-F238E27FC236}">
                <a16:creationId xmlns:a16="http://schemas.microsoft.com/office/drawing/2014/main" id="{6F39F2C4-AF32-A838-5D1B-B3CCDC2478DB}"/>
              </a:ext>
            </a:extLst>
          </p:cNvPr>
          <p:cNvSpPr>
            <a:spLocks noGrp="1"/>
          </p:cNvSpPr>
          <p:nvPr>
            <p:ph type="sldNum" sz="quarter" idx="12"/>
          </p:nvPr>
        </p:nvSpPr>
        <p:spPr>
          <a:xfrm>
            <a:off x="7800476" y="6316867"/>
            <a:ext cx="770468" cy="276999"/>
          </a:xfrm>
          <a:prstGeom prst="rect">
            <a:avLst/>
          </a:prstGeom>
        </p:spPr>
        <p:txBody>
          <a:bodyPr/>
          <a:lstStyle>
            <a:lvl1pPr algn="r">
              <a:defRPr sz="1200" b="1">
                <a:solidFill>
                  <a:schemeClr val="bg1"/>
                </a:solidFill>
              </a:defRPr>
            </a:lvl1pPr>
          </a:lstStyle>
          <a:p>
            <a:fld id="{A012BC3B-0702-4DF0-9B65-FC28F4077171}" type="slidenum">
              <a:rPr lang="en-GB" noProof="0" smtClean="0"/>
              <a:pPr/>
              <a:t>20</a:t>
            </a:fld>
            <a:endParaRPr lang="en-GB" noProof="0" dirty="0"/>
          </a:p>
        </p:txBody>
      </p:sp>
    </p:spTree>
    <p:extLst>
      <p:ext uri="{BB962C8B-B14F-4D97-AF65-F5344CB8AC3E}">
        <p14:creationId xmlns:p14="http://schemas.microsoft.com/office/powerpoint/2010/main" val="34580082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513221-C7B8-8900-FF7C-4449AD6A87F7}"/>
              </a:ext>
            </a:extLst>
          </p:cNvPr>
          <p:cNvSpPr>
            <a:spLocks noGrp="1"/>
          </p:cNvSpPr>
          <p:nvPr>
            <p:ph type="title"/>
          </p:nvPr>
        </p:nvSpPr>
        <p:spPr>
          <a:xfrm>
            <a:off x="2085489" y="348079"/>
            <a:ext cx="6848961" cy="584793"/>
          </a:xfrm>
        </p:spPr>
        <p:txBody>
          <a:bodyPr>
            <a:noAutofit/>
          </a:bodyPr>
          <a:lstStyle/>
          <a:p>
            <a:pPr>
              <a:defRPr/>
            </a:pPr>
            <a:r>
              <a:rPr lang="fr-FR" sz="1600" dirty="0">
                <a:latin typeface="Arial" pitchFamily="34" charset="0"/>
                <a:cs typeface="Arial" pitchFamily="34" charset="0"/>
              </a:rPr>
              <a:t>5. LA Régulation de l’électricité et du gaz en belgique</a:t>
            </a:r>
            <a:endParaRPr lang="fr-BE" sz="1600" dirty="0">
              <a:latin typeface="Arial" pitchFamily="34" charset="0"/>
              <a:cs typeface="Arial" pitchFamily="34" charset="0"/>
            </a:endParaRPr>
          </a:p>
        </p:txBody>
      </p:sp>
      <p:sp>
        <p:nvSpPr>
          <p:cNvPr id="3" name="Titre 1">
            <a:extLst>
              <a:ext uri="{FF2B5EF4-FFF2-40B4-BE49-F238E27FC236}">
                <a16:creationId xmlns:a16="http://schemas.microsoft.com/office/drawing/2014/main" id="{142F8540-6B08-2371-7543-FFA9191B1BA2}"/>
              </a:ext>
            </a:extLst>
          </p:cNvPr>
          <p:cNvSpPr txBox="1">
            <a:spLocks/>
          </p:cNvSpPr>
          <p:nvPr/>
        </p:nvSpPr>
        <p:spPr bwMode="auto">
          <a:xfrm>
            <a:off x="468630" y="1096545"/>
            <a:ext cx="8301744" cy="357188"/>
          </a:xfrm>
          <a:prstGeom prst="rect">
            <a:avLst/>
          </a:prstGeom>
          <a:noFill/>
          <a:ln w="9525">
            <a:noFill/>
            <a:miter lim="800000"/>
            <a:headEnd/>
            <a:tailEnd/>
          </a:ln>
          <a:effectLst/>
        </p:spPr>
        <p:txBody>
          <a:bodyPr anchor="ctr"/>
          <a:lstStyle/>
          <a:p>
            <a:pPr marL="446088" indent="-446088">
              <a:defRPr/>
            </a:pPr>
            <a:r>
              <a:rPr lang="fr-BE" sz="1600" b="1" kern="0" dirty="0">
                <a:solidFill>
                  <a:srgbClr val="F18700"/>
                </a:solidFill>
                <a:ea typeface="+mj-ea"/>
              </a:rPr>
              <a:t>5.2. 	LA CWAPE </a:t>
            </a:r>
            <a:r>
              <a:rPr lang="fr-BE" sz="1600" b="1" kern="0" cap="all" dirty="0">
                <a:solidFill>
                  <a:srgbClr val="F18700"/>
                </a:solidFill>
                <a:ea typeface="+mj-ea"/>
              </a:rPr>
              <a:t>– UNE « Créature » atypique dans le paysage administratif wallon</a:t>
            </a:r>
          </a:p>
        </p:txBody>
      </p:sp>
      <p:sp>
        <p:nvSpPr>
          <p:cNvPr id="4" name="Slide Number Placeholder 5">
            <a:extLst>
              <a:ext uri="{FF2B5EF4-FFF2-40B4-BE49-F238E27FC236}">
                <a16:creationId xmlns:a16="http://schemas.microsoft.com/office/drawing/2014/main" id="{9B7EB511-B0DC-F958-46B6-63577C184F5E}"/>
              </a:ext>
            </a:extLst>
          </p:cNvPr>
          <p:cNvSpPr>
            <a:spLocks noGrp="1"/>
          </p:cNvSpPr>
          <p:nvPr>
            <p:ph type="sldNum" sz="quarter" idx="12"/>
          </p:nvPr>
        </p:nvSpPr>
        <p:spPr>
          <a:xfrm>
            <a:off x="7800476" y="6316867"/>
            <a:ext cx="770468" cy="276999"/>
          </a:xfrm>
          <a:prstGeom prst="rect">
            <a:avLst/>
          </a:prstGeom>
        </p:spPr>
        <p:txBody>
          <a:bodyPr/>
          <a:lstStyle>
            <a:lvl1pPr algn="r">
              <a:defRPr sz="1200" b="1">
                <a:solidFill>
                  <a:schemeClr val="bg1"/>
                </a:solidFill>
              </a:defRPr>
            </a:lvl1pPr>
          </a:lstStyle>
          <a:p>
            <a:fld id="{A012BC3B-0702-4DF0-9B65-FC28F4077171}" type="slidenum">
              <a:rPr lang="en-GB" noProof="0" smtClean="0"/>
              <a:pPr/>
              <a:t>21</a:t>
            </a:fld>
            <a:endParaRPr lang="en-GB" noProof="0" dirty="0"/>
          </a:p>
        </p:txBody>
      </p:sp>
      <p:sp>
        <p:nvSpPr>
          <p:cNvPr id="7" name="ZoneTexte 6">
            <a:extLst>
              <a:ext uri="{FF2B5EF4-FFF2-40B4-BE49-F238E27FC236}">
                <a16:creationId xmlns:a16="http://schemas.microsoft.com/office/drawing/2014/main" id="{9F628080-679A-4A58-C971-B0ED7CD22FDC}"/>
              </a:ext>
            </a:extLst>
          </p:cNvPr>
          <p:cNvSpPr txBox="1"/>
          <p:nvPr/>
        </p:nvSpPr>
        <p:spPr>
          <a:xfrm>
            <a:off x="551836" y="1726961"/>
            <a:ext cx="8218538" cy="4003660"/>
          </a:xfrm>
          <a:prstGeom prst="rect">
            <a:avLst/>
          </a:prstGeom>
          <a:noFill/>
        </p:spPr>
        <p:txBody>
          <a:bodyPr wrap="square">
            <a:spAutoFit/>
          </a:bodyPr>
          <a:lstStyle/>
          <a:p>
            <a:pPr algn="just">
              <a:lnSpc>
                <a:spcPct val="115000"/>
              </a:lnSpc>
              <a:spcAft>
                <a:spcPts val="800"/>
              </a:spcAft>
            </a:pPr>
            <a:r>
              <a:rPr lang="fr-BE" sz="1600" u="sng" kern="100" dirty="0">
                <a:latin typeface="+mj-lt"/>
                <a:ea typeface="Aptos" panose="020B0004020202020204" pitchFamily="34" charset="0"/>
                <a:cs typeface="Times New Roman" panose="02020603050405020304" pitchFamily="18" charset="0"/>
              </a:rPr>
              <a:t>Quelques constats:</a:t>
            </a:r>
            <a:r>
              <a:rPr lang="fr-BE" sz="1600" kern="100" dirty="0">
                <a:latin typeface="+mj-lt"/>
                <a:ea typeface="Aptos" panose="020B0004020202020204" pitchFamily="34" charset="0"/>
                <a:cs typeface="Times New Roman" panose="02020603050405020304" pitchFamily="18" charset="0"/>
              </a:rPr>
              <a:t> la fonction et le statut de</a:t>
            </a:r>
            <a:r>
              <a:rPr lang="fr-BE" sz="1600" kern="100" dirty="0">
                <a:effectLst/>
                <a:latin typeface="+mj-lt"/>
                <a:ea typeface="Aptos" panose="020B0004020202020204" pitchFamily="34" charset="0"/>
                <a:cs typeface="Times New Roman" panose="02020603050405020304" pitchFamily="18" charset="0"/>
              </a:rPr>
              <a:t> la CWaPE ne sont pas toujours bien compris par les citoyens et les observateurs:</a:t>
            </a:r>
          </a:p>
          <a:p>
            <a:pPr marL="742950" lvl="1" indent="-285750" algn="just">
              <a:lnSpc>
                <a:spcPct val="115000"/>
              </a:lnSpc>
              <a:spcAft>
                <a:spcPts val="800"/>
              </a:spcAft>
              <a:buFontTx/>
              <a:buChar char="-"/>
            </a:pPr>
            <a:r>
              <a:rPr lang="fr-BE" sz="1600" kern="100" dirty="0">
                <a:latin typeface="+mj-lt"/>
                <a:ea typeface="Aptos" panose="020B0004020202020204" pitchFamily="34" charset="0"/>
                <a:cs typeface="Times New Roman" panose="02020603050405020304" pitchFamily="18" charset="0"/>
              </a:rPr>
              <a:t>c</a:t>
            </a:r>
            <a:r>
              <a:rPr lang="fr-BE" sz="1600" kern="100" dirty="0">
                <a:effectLst/>
                <a:latin typeface="+mj-lt"/>
                <a:ea typeface="Aptos" panose="020B0004020202020204" pitchFamily="34" charset="0"/>
                <a:cs typeface="Times New Roman" panose="02020603050405020304" pitchFamily="18" charset="0"/>
              </a:rPr>
              <a:t>onfusion avec l’administration;</a:t>
            </a:r>
          </a:p>
          <a:p>
            <a:pPr marL="742950" lvl="1" indent="-285750" algn="just">
              <a:lnSpc>
                <a:spcPct val="115000"/>
              </a:lnSpc>
              <a:spcAft>
                <a:spcPts val="800"/>
              </a:spcAft>
              <a:buFontTx/>
              <a:buChar char="-"/>
            </a:pPr>
            <a:r>
              <a:rPr lang="fr-BE" sz="1600" kern="100" dirty="0">
                <a:effectLst/>
                <a:latin typeface="+mj-lt"/>
                <a:ea typeface="Aptos" panose="020B0004020202020204" pitchFamily="34" charset="0"/>
                <a:cs typeface="Times New Roman" panose="02020603050405020304" pitchFamily="18" charset="0"/>
              </a:rPr>
              <a:t>indépendance </a:t>
            </a:r>
            <a:r>
              <a:rPr lang="fr-BE" sz="1600" kern="100" dirty="0">
                <a:latin typeface="+mj-lt"/>
                <a:ea typeface="Aptos" panose="020B0004020202020204" pitchFamily="34" charset="0"/>
                <a:cs typeface="Times New Roman" panose="02020603050405020304" pitchFamily="18" charset="0"/>
              </a:rPr>
              <a:t>qui étonne</a:t>
            </a:r>
            <a:r>
              <a:rPr lang="fr-BE" sz="1600" kern="100" dirty="0">
                <a:effectLst/>
                <a:latin typeface="+mj-lt"/>
                <a:ea typeface="Aptos" panose="020B0004020202020204" pitchFamily="34" charset="0"/>
                <a:cs typeface="Times New Roman" panose="02020603050405020304" pitchFamily="18" charset="0"/>
              </a:rPr>
              <a:t>;</a:t>
            </a:r>
          </a:p>
          <a:p>
            <a:pPr marL="742950" lvl="1" indent="-285750" algn="just">
              <a:lnSpc>
                <a:spcPct val="115000"/>
              </a:lnSpc>
              <a:spcAft>
                <a:spcPts val="800"/>
              </a:spcAft>
              <a:buFontTx/>
              <a:buChar char="-"/>
            </a:pPr>
            <a:r>
              <a:rPr lang="fr-BE" sz="1600" kern="100" dirty="0">
                <a:latin typeface="+mj-lt"/>
                <a:ea typeface="Aptos" panose="020B0004020202020204" pitchFamily="34" charset="0"/>
                <a:cs typeface="Times New Roman" panose="02020603050405020304" pitchFamily="18" charset="0"/>
              </a:rPr>
              <a:t>pouvoirs étendus;</a:t>
            </a:r>
          </a:p>
          <a:p>
            <a:pPr marL="742950" lvl="1" indent="-285750" algn="just">
              <a:lnSpc>
                <a:spcPct val="115000"/>
              </a:lnSpc>
              <a:spcAft>
                <a:spcPts val="800"/>
              </a:spcAft>
              <a:buFontTx/>
              <a:buChar char="-"/>
            </a:pPr>
            <a:r>
              <a:rPr lang="fr-BE" sz="1600" kern="100" dirty="0">
                <a:latin typeface="+mj-lt"/>
                <a:ea typeface="Aptos" panose="020B0004020202020204" pitchFamily="34" charset="0"/>
                <a:cs typeface="Times New Roman" panose="02020603050405020304" pitchFamily="18" charset="0"/>
              </a:rPr>
              <a:t>pas de Ministre de tutelle mais </a:t>
            </a:r>
            <a:r>
              <a:rPr lang="fr-BE" sz="1600" kern="100" dirty="0">
                <a:effectLst/>
                <a:latin typeface="+mj-lt"/>
                <a:ea typeface="Aptos" panose="020B0004020202020204" pitchFamily="34" charset="0"/>
                <a:cs typeface="Times New Roman" panose="02020603050405020304" pitchFamily="18" charset="0"/>
              </a:rPr>
              <a:t>contrôle exercé par le Parlemen</a:t>
            </a:r>
            <a:r>
              <a:rPr lang="fr-BE" sz="1600" kern="100" dirty="0">
                <a:latin typeface="+mj-lt"/>
                <a:ea typeface="Aptos" panose="020B0004020202020204" pitchFamily="34" charset="0"/>
                <a:cs typeface="Times New Roman" panose="02020603050405020304" pitchFamily="18" charset="0"/>
              </a:rPr>
              <a:t>t;</a:t>
            </a:r>
          </a:p>
          <a:p>
            <a:pPr marL="742950" lvl="1" indent="-285750" algn="just">
              <a:lnSpc>
                <a:spcPct val="115000"/>
              </a:lnSpc>
              <a:spcAft>
                <a:spcPts val="800"/>
              </a:spcAft>
              <a:buFontTx/>
              <a:buChar char="-"/>
            </a:pPr>
            <a:r>
              <a:rPr lang="fr-BE" sz="1600" kern="100" dirty="0">
                <a:latin typeface="+mj-lt"/>
                <a:ea typeface="Aptos" panose="020B0004020202020204" pitchFamily="34" charset="0"/>
                <a:cs typeface="Times New Roman" panose="02020603050405020304" pitchFamily="18" charset="0"/>
              </a:rPr>
              <a:t>décisions parfois très impactantes (amendes, tarifs, revenus des GRD…).</a:t>
            </a:r>
          </a:p>
          <a:p>
            <a:pPr marL="742950" lvl="1" indent="-285750" algn="just">
              <a:lnSpc>
                <a:spcPct val="115000"/>
              </a:lnSpc>
              <a:spcAft>
                <a:spcPts val="800"/>
              </a:spcAft>
              <a:buFontTx/>
              <a:buChar char="-"/>
            </a:pPr>
            <a:r>
              <a:rPr lang="fr-BE" sz="1600" kern="100" dirty="0">
                <a:latin typeface="+mj-lt"/>
                <a:ea typeface="Aptos" panose="020B0004020202020204" pitchFamily="34" charset="0"/>
                <a:cs typeface="Times New Roman" panose="02020603050405020304" pitchFamily="18" charset="0"/>
              </a:rPr>
              <a:t>recours possible devant la Cour des marchés. </a:t>
            </a:r>
          </a:p>
          <a:p>
            <a:pPr marL="742950" lvl="1" indent="-285750" algn="just">
              <a:lnSpc>
                <a:spcPct val="115000"/>
              </a:lnSpc>
              <a:spcAft>
                <a:spcPts val="800"/>
              </a:spcAft>
              <a:buFontTx/>
              <a:buChar char="-"/>
            </a:pPr>
            <a:r>
              <a:rPr lang="fr-BE" sz="1600" kern="100" dirty="0">
                <a:latin typeface="+mj-lt"/>
                <a:ea typeface="Aptos" panose="020B0004020202020204" pitchFamily="34" charset="0"/>
                <a:cs typeface="Times New Roman" panose="02020603050405020304" pitchFamily="18" charset="0"/>
              </a:rPr>
              <a:t>lisibilité complexe liée aussi au fédéralisme belge et à la lasagne institutionnelle.</a:t>
            </a:r>
          </a:p>
          <a:p>
            <a:pPr algn="just">
              <a:lnSpc>
                <a:spcPct val="115000"/>
              </a:lnSpc>
              <a:spcAft>
                <a:spcPts val="800"/>
              </a:spcAft>
            </a:pPr>
            <a:r>
              <a:rPr lang="fr-BE" sz="1600" kern="100" dirty="0">
                <a:effectLst/>
                <a:latin typeface="+mj-lt"/>
                <a:ea typeface="Aptos" panose="020B0004020202020204" pitchFamily="34" charset="0"/>
                <a:cs typeface="Times New Roman" panose="02020603050405020304" pitchFamily="18" charset="0"/>
              </a:rPr>
              <a:t>Dans ce contexte, la CWaPE s’efforce régulièrement de rappeler son rôle et sa raison d’être au bénéfice des consommateurs et de l’intérêt général.</a:t>
            </a:r>
          </a:p>
        </p:txBody>
      </p:sp>
    </p:spTree>
    <p:extLst>
      <p:ext uri="{BB962C8B-B14F-4D97-AF65-F5344CB8AC3E}">
        <p14:creationId xmlns:p14="http://schemas.microsoft.com/office/powerpoint/2010/main" val="7760965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me 6"/>
          <p:cNvGraphicFramePr/>
          <p:nvPr/>
        </p:nvGraphicFramePr>
        <p:xfrm>
          <a:off x="642882" y="1339741"/>
          <a:ext cx="7929618" cy="46400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Ellipse 8"/>
          <p:cNvSpPr/>
          <p:nvPr/>
        </p:nvSpPr>
        <p:spPr>
          <a:xfrm>
            <a:off x="381000" y="1235100"/>
            <a:ext cx="2057832" cy="1066761"/>
          </a:xfrm>
          <a:prstGeom prst="ellipse">
            <a:avLst/>
          </a:prstGeom>
          <a:solidFill>
            <a:schemeClr val="accent2">
              <a:lumMod val="50000"/>
            </a:schemeClr>
          </a:solidFill>
          <a:ln>
            <a:solidFill>
              <a:schemeClr val="accent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BE" sz="1600" b="1" dirty="0">
                <a:solidFill>
                  <a:schemeClr val="tx1"/>
                </a:solidFill>
              </a:rPr>
              <a:t>Contrôle par le Parlement</a:t>
            </a:r>
          </a:p>
        </p:txBody>
      </p:sp>
      <p:sp>
        <p:nvSpPr>
          <p:cNvPr id="10" name="Rectangle 2"/>
          <p:cNvSpPr txBox="1">
            <a:spLocks noChangeArrowheads="1"/>
          </p:cNvSpPr>
          <p:nvPr/>
        </p:nvSpPr>
        <p:spPr>
          <a:xfrm>
            <a:off x="755650" y="0"/>
            <a:ext cx="7772400" cy="582613"/>
          </a:xfrm>
          <a:prstGeom prst="rect">
            <a:avLst/>
          </a:prstGeom>
        </p:spPr>
        <p:txBody>
          <a:bodyPr/>
          <a:lstStyle/>
          <a:p>
            <a:pPr eaLnBrk="1" hangingPunct="1">
              <a:defRPr/>
            </a:pPr>
            <a:endParaRPr lang="fr-FR" sz="2000" b="1" kern="0" dirty="0">
              <a:effectLst>
                <a:outerShdw blurRad="38100" dist="38100" dir="2700000" algn="tl">
                  <a:srgbClr val="C0C0C0"/>
                </a:outerShdw>
              </a:effectLst>
              <a:latin typeface="+mj-lt"/>
              <a:ea typeface="+mj-ea"/>
              <a:cs typeface="+mj-cs"/>
            </a:endParaRPr>
          </a:p>
        </p:txBody>
      </p:sp>
      <p:sp>
        <p:nvSpPr>
          <p:cNvPr id="12" name="Titre 1"/>
          <p:cNvSpPr txBox="1">
            <a:spLocks/>
          </p:cNvSpPr>
          <p:nvPr/>
        </p:nvSpPr>
        <p:spPr bwMode="auto">
          <a:xfrm>
            <a:off x="586682" y="833801"/>
            <a:ext cx="8557318" cy="382170"/>
          </a:xfrm>
          <a:prstGeom prst="rect">
            <a:avLst/>
          </a:prstGeom>
          <a:noFill/>
          <a:ln w="9525">
            <a:noFill/>
            <a:miter lim="800000"/>
            <a:headEnd/>
            <a:tailEnd/>
          </a:ln>
          <a:effectLst/>
        </p:spPr>
        <p:txBody>
          <a:bodyPr anchor="ctr"/>
          <a:lstStyle/>
          <a:p>
            <a:pPr marL="542925" indent="-542925">
              <a:tabLst>
                <a:tab pos="542925" algn="l"/>
              </a:tabLst>
              <a:defRPr/>
            </a:pPr>
            <a:r>
              <a:rPr lang="fr-BE" sz="1600" b="1" kern="0" dirty="0">
                <a:solidFill>
                  <a:srgbClr val="F18700"/>
                </a:solidFill>
                <a:ea typeface="+mj-ea"/>
              </a:rPr>
              <a:t>5.3. L’ORGANISATION DE LA CWAPE</a:t>
            </a:r>
          </a:p>
        </p:txBody>
      </p:sp>
      <p:sp>
        <p:nvSpPr>
          <p:cNvPr id="3" name="Titre 1">
            <a:extLst>
              <a:ext uri="{FF2B5EF4-FFF2-40B4-BE49-F238E27FC236}">
                <a16:creationId xmlns:a16="http://schemas.microsoft.com/office/drawing/2014/main" id="{4F4171F6-4DD4-9816-2363-C68C535C81B7}"/>
              </a:ext>
            </a:extLst>
          </p:cNvPr>
          <p:cNvSpPr txBox="1">
            <a:spLocks/>
          </p:cNvSpPr>
          <p:nvPr/>
        </p:nvSpPr>
        <p:spPr>
          <a:xfrm>
            <a:off x="2085489" y="348080"/>
            <a:ext cx="6848961" cy="382170"/>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defRPr/>
            </a:pPr>
            <a:r>
              <a:rPr lang="fr-FR" sz="1600" b="1" dirty="0">
                <a:solidFill>
                  <a:srgbClr val="F18700"/>
                </a:solidFill>
                <a:latin typeface="Arial" pitchFamily="34" charset="0"/>
                <a:cs typeface="Arial" pitchFamily="34" charset="0"/>
              </a:rPr>
              <a:t>5. La régulation de l’électricité et du gaz en belgique </a:t>
            </a:r>
            <a:endParaRPr lang="fr-BE" sz="1600" b="1" dirty="0">
              <a:solidFill>
                <a:srgbClr val="F18700"/>
              </a:solidFill>
              <a:latin typeface="Arial" pitchFamily="34" charset="0"/>
              <a:cs typeface="Arial" pitchFamily="34" charset="0"/>
            </a:endParaRPr>
          </a:p>
        </p:txBody>
      </p:sp>
      <p:sp>
        <p:nvSpPr>
          <p:cNvPr id="4" name="Slide Number Placeholder 5">
            <a:extLst>
              <a:ext uri="{FF2B5EF4-FFF2-40B4-BE49-F238E27FC236}">
                <a16:creationId xmlns:a16="http://schemas.microsoft.com/office/drawing/2014/main" id="{9E252955-4C93-DB03-41AC-EF87F19735E9}"/>
              </a:ext>
            </a:extLst>
          </p:cNvPr>
          <p:cNvSpPr>
            <a:spLocks noGrp="1"/>
          </p:cNvSpPr>
          <p:nvPr>
            <p:ph type="sldNum" sz="quarter" idx="12"/>
          </p:nvPr>
        </p:nvSpPr>
        <p:spPr>
          <a:xfrm>
            <a:off x="7800476" y="6316867"/>
            <a:ext cx="770468" cy="276999"/>
          </a:xfrm>
          <a:prstGeom prst="rect">
            <a:avLst/>
          </a:prstGeom>
        </p:spPr>
        <p:txBody>
          <a:bodyPr/>
          <a:lstStyle>
            <a:lvl1pPr algn="r">
              <a:defRPr sz="1200" b="1">
                <a:solidFill>
                  <a:schemeClr val="bg1"/>
                </a:solidFill>
              </a:defRPr>
            </a:lvl1pPr>
          </a:lstStyle>
          <a:p>
            <a:fld id="{A012BC3B-0702-4DF0-9B65-FC28F4077171}" type="slidenum">
              <a:rPr lang="en-GB" noProof="0" smtClean="0"/>
              <a:pPr/>
              <a:t>22</a:t>
            </a:fld>
            <a:endParaRPr lang="en-GB" noProof="0" dirty="0"/>
          </a:p>
        </p:txBody>
      </p:sp>
    </p:spTree>
    <p:extLst>
      <p:ext uri="{BB962C8B-B14F-4D97-AF65-F5344CB8AC3E}">
        <p14:creationId xmlns:p14="http://schemas.microsoft.com/office/powerpoint/2010/main" val="4864679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Espace réservé du contenu 2"/>
          <p:cNvSpPr>
            <a:spLocks noGrp="1"/>
          </p:cNvSpPr>
          <p:nvPr>
            <p:ph idx="1"/>
          </p:nvPr>
        </p:nvSpPr>
        <p:spPr>
          <a:xfrm>
            <a:off x="531495" y="1341438"/>
            <a:ext cx="8072438" cy="4516437"/>
          </a:xfrm>
        </p:spPr>
        <p:txBody>
          <a:bodyPr>
            <a:normAutofit/>
          </a:bodyPr>
          <a:lstStyle/>
          <a:p>
            <a:pPr algn="just">
              <a:lnSpc>
                <a:spcPct val="100000"/>
              </a:lnSpc>
              <a:buFont typeface="Wingdings" panose="05000000000000000000" pitchFamily="2" charset="2"/>
              <a:buChar char="Ø"/>
            </a:pPr>
            <a:r>
              <a:rPr lang="fr-BE" altLang="fr-FR" sz="1600" dirty="0">
                <a:solidFill>
                  <a:schemeClr val="tx1"/>
                </a:solidFill>
                <a:latin typeface="Arial" panose="020B0604020202020204" pitchFamily="34" charset="0"/>
                <a:cs typeface="Arial" panose="020B0604020202020204" pitchFamily="34" charset="0"/>
              </a:rPr>
              <a:t>L’indépendance de la CWaPE ne doit pas faire obstacle au contrôle de son action. </a:t>
            </a:r>
          </a:p>
          <a:p>
            <a:pPr algn="just">
              <a:lnSpc>
                <a:spcPct val="100000"/>
              </a:lnSpc>
              <a:buFont typeface="Wingdings" panose="05000000000000000000" pitchFamily="2" charset="2"/>
              <a:buChar char="Ø"/>
            </a:pPr>
            <a:r>
              <a:rPr lang="fr-BE" altLang="fr-FR" sz="1600" dirty="0">
                <a:solidFill>
                  <a:schemeClr val="tx1"/>
                </a:solidFill>
                <a:latin typeface="Arial" panose="020B0604020202020204" pitchFamily="34" charset="0"/>
                <a:cs typeface="Arial" panose="020B0604020202020204" pitchFamily="34" charset="0"/>
              </a:rPr>
              <a:t>Elle est auditionnée plusieurs fois par an par une sous-commission de contrôle instituée au sein du Parlement wallon et par la commission énergie de celui-ci (suivi de sa feuille de route, rapports annuels, budget, comptes, sujets d’actualité, évaluation du/de la président.e.</a:t>
            </a:r>
          </a:p>
          <a:p>
            <a:pPr algn="just">
              <a:lnSpc>
                <a:spcPct val="100000"/>
              </a:lnSpc>
              <a:buFont typeface="Wingdings" panose="05000000000000000000" pitchFamily="2" charset="2"/>
              <a:buChar char="Ø"/>
            </a:pPr>
            <a:r>
              <a:rPr lang="fr-BE" altLang="fr-FR" sz="1600" dirty="0">
                <a:solidFill>
                  <a:schemeClr val="tx1"/>
                </a:solidFill>
                <a:latin typeface="Arial" panose="020B0604020202020204" pitchFamily="34" charset="0"/>
                <a:cs typeface="Arial" panose="020B0604020202020204" pitchFamily="34" charset="0"/>
              </a:rPr>
              <a:t>Ses finances sont contrôlées par la Cour des comptes et un réviseur.</a:t>
            </a:r>
          </a:p>
          <a:p>
            <a:pPr algn="just">
              <a:lnSpc>
                <a:spcPct val="100000"/>
              </a:lnSpc>
              <a:buFont typeface="Wingdings" panose="05000000000000000000" pitchFamily="2" charset="2"/>
              <a:buChar char="Ø"/>
            </a:pPr>
            <a:r>
              <a:rPr lang="fr-BE" altLang="fr-FR" sz="1600" dirty="0">
                <a:solidFill>
                  <a:schemeClr val="tx1"/>
                </a:solidFill>
                <a:latin typeface="Arial" panose="020B0604020202020204" pitchFamily="34" charset="0"/>
                <a:cs typeface="Arial" panose="020B0604020202020204" pitchFamily="34" charset="0"/>
              </a:rPr>
              <a:t>Par ailleurs, une personne qui s’estimerait lésée par une décision de la CWaPE peut introduire:	</a:t>
            </a:r>
          </a:p>
          <a:p>
            <a:pPr lvl="1" algn="just">
              <a:buFont typeface="Wingdings" panose="05000000000000000000" pitchFamily="2" charset="2"/>
              <a:buChar char="§"/>
            </a:pPr>
            <a:r>
              <a:rPr lang="fr-BE" altLang="fr-FR" sz="1400" dirty="0">
                <a:solidFill>
                  <a:schemeClr val="tx1"/>
                </a:solidFill>
                <a:latin typeface="Arial" panose="020B0604020202020204" pitchFamily="34" charset="0"/>
                <a:cs typeface="Arial" panose="020B0604020202020204" pitchFamily="34" charset="0"/>
              </a:rPr>
              <a:t>Une plainte en réexamen devant le comité de direction.</a:t>
            </a:r>
          </a:p>
          <a:p>
            <a:pPr lvl="1" algn="just">
              <a:buFont typeface="Wingdings" panose="05000000000000000000" pitchFamily="2" charset="2"/>
              <a:buChar char="§"/>
            </a:pPr>
            <a:r>
              <a:rPr lang="fr-BE" altLang="fr-FR" sz="1400" dirty="0">
                <a:solidFill>
                  <a:schemeClr val="tx1"/>
                </a:solidFill>
                <a:latin typeface="Arial" panose="020B0604020202020204" pitchFamily="34" charset="0"/>
                <a:cs typeface="Arial" panose="020B0604020202020204" pitchFamily="34" charset="0"/>
              </a:rPr>
              <a:t>Un recours devant la Cour des marchés (chambre spécialisée de la Cour d’appel de Bruxelles).</a:t>
            </a:r>
          </a:p>
        </p:txBody>
      </p:sp>
      <p:sp>
        <p:nvSpPr>
          <p:cNvPr id="7" name="Titre 1"/>
          <p:cNvSpPr txBox="1">
            <a:spLocks/>
          </p:cNvSpPr>
          <p:nvPr/>
        </p:nvSpPr>
        <p:spPr bwMode="auto">
          <a:xfrm>
            <a:off x="543448" y="1162844"/>
            <a:ext cx="6643687" cy="357188"/>
          </a:xfrm>
          <a:prstGeom prst="rect">
            <a:avLst/>
          </a:prstGeom>
          <a:noFill/>
          <a:ln w="9525">
            <a:noFill/>
            <a:miter lim="800000"/>
            <a:headEnd/>
            <a:tailEnd/>
          </a:ln>
          <a:effectLst/>
        </p:spPr>
        <p:txBody>
          <a:bodyPr anchor="ctr"/>
          <a:lstStyle/>
          <a:p>
            <a:pPr>
              <a:defRPr/>
            </a:pPr>
            <a:r>
              <a:rPr lang="fr-BE" sz="1600" b="1" kern="0" dirty="0">
                <a:solidFill>
                  <a:srgbClr val="F18700"/>
                </a:solidFill>
                <a:ea typeface="+mj-ea"/>
              </a:rPr>
              <a:t>5.4. LE CONTRÔLE DE LA CWAPE</a:t>
            </a:r>
          </a:p>
        </p:txBody>
      </p:sp>
      <p:sp>
        <p:nvSpPr>
          <p:cNvPr id="2" name="Titre 1">
            <a:extLst>
              <a:ext uri="{FF2B5EF4-FFF2-40B4-BE49-F238E27FC236}">
                <a16:creationId xmlns:a16="http://schemas.microsoft.com/office/drawing/2014/main" id="{C3513221-C7B8-8900-FF7C-4449AD6A87F7}"/>
              </a:ext>
            </a:extLst>
          </p:cNvPr>
          <p:cNvSpPr>
            <a:spLocks noGrp="1"/>
          </p:cNvSpPr>
          <p:nvPr>
            <p:ph type="title"/>
          </p:nvPr>
        </p:nvSpPr>
        <p:spPr>
          <a:xfrm>
            <a:off x="2085489" y="348080"/>
            <a:ext cx="6848961" cy="382170"/>
          </a:xfrm>
        </p:spPr>
        <p:txBody>
          <a:bodyPr>
            <a:noAutofit/>
          </a:bodyPr>
          <a:lstStyle/>
          <a:p>
            <a:pPr>
              <a:defRPr/>
            </a:pPr>
            <a:r>
              <a:rPr lang="fr-FR" sz="1600" dirty="0">
                <a:latin typeface="Arial" pitchFamily="34" charset="0"/>
                <a:cs typeface="Arial" pitchFamily="34" charset="0"/>
              </a:rPr>
              <a:t> 5. </a:t>
            </a:r>
            <a:r>
              <a:rPr lang="fr-FR" sz="1600" b="1" dirty="0">
                <a:solidFill>
                  <a:srgbClr val="F18700"/>
                </a:solidFill>
                <a:latin typeface="Arial" pitchFamily="34" charset="0"/>
                <a:cs typeface="Arial" pitchFamily="34" charset="0"/>
              </a:rPr>
              <a:t>La régulation de l’électricité et du gaz en belgique</a:t>
            </a:r>
            <a:endParaRPr lang="fr-BE" sz="1600" dirty="0">
              <a:latin typeface="Arial" pitchFamily="34" charset="0"/>
              <a:cs typeface="Arial" pitchFamily="34" charset="0"/>
            </a:endParaRPr>
          </a:p>
        </p:txBody>
      </p:sp>
      <p:sp>
        <p:nvSpPr>
          <p:cNvPr id="3" name="Slide Number Placeholder 5">
            <a:extLst>
              <a:ext uri="{FF2B5EF4-FFF2-40B4-BE49-F238E27FC236}">
                <a16:creationId xmlns:a16="http://schemas.microsoft.com/office/drawing/2014/main" id="{CAFEE481-1012-4CA8-2228-4C1BAFB2BB8A}"/>
              </a:ext>
            </a:extLst>
          </p:cNvPr>
          <p:cNvSpPr>
            <a:spLocks noGrp="1"/>
          </p:cNvSpPr>
          <p:nvPr>
            <p:ph type="sldNum" sz="quarter" idx="12"/>
          </p:nvPr>
        </p:nvSpPr>
        <p:spPr>
          <a:xfrm>
            <a:off x="7800476" y="6316867"/>
            <a:ext cx="770468" cy="276999"/>
          </a:xfrm>
          <a:prstGeom prst="rect">
            <a:avLst/>
          </a:prstGeom>
        </p:spPr>
        <p:txBody>
          <a:bodyPr/>
          <a:lstStyle>
            <a:lvl1pPr algn="r">
              <a:defRPr sz="1200" b="1">
                <a:solidFill>
                  <a:schemeClr val="bg1"/>
                </a:solidFill>
              </a:defRPr>
            </a:lvl1pPr>
          </a:lstStyle>
          <a:p>
            <a:fld id="{A012BC3B-0702-4DF0-9B65-FC28F4077171}" type="slidenum">
              <a:rPr lang="en-GB" noProof="0" smtClean="0"/>
              <a:pPr/>
              <a:t>23</a:t>
            </a:fld>
            <a:endParaRPr lang="en-GB" noProof="0" dirty="0"/>
          </a:p>
        </p:txBody>
      </p:sp>
    </p:spTree>
    <p:extLst>
      <p:ext uri="{BB962C8B-B14F-4D97-AF65-F5344CB8AC3E}">
        <p14:creationId xmlns:p14="http://schemas.microsoft.com/office/powerpoint/2010/main" val="945135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Espace réservé du contenu 2"/>
          <p:cNvSpPr>
            <a:spLocks noGrp="1"/>
          </p:cNvSpPr>
          <p:nvPr>
            <p:ph idx="1"/>
          </p:nvPr>
        </p:nvSpPr>
        <p:spPr>
          <a:xfrm>
            <a:off x="385763" y="1295718"/>
            <a:ext cx="8286750" cy="4802187"/>
          </a:xfrm>
        </p:spPr>
        <p:txBody>
          <a:bodyPr>
            <a:normAutofit lnSpcReduction="10000"/>
          </a:bodyPr>
          <a:lstStyle/>
          <a:p>
            <a:pPr algn="just">
              <a:lnSpc>
                <a:spcPct val="100000"/>
              </a:lnSpc>
              <a:buFont typeface="Wingdings" panose="05000000000000000000" pitchFamily="2" charset="2"/>
              <a:buNone/>
            </a:pPr>
            <a:r>
              <a:rPr lang="fr-BE" altLang="fr-FR" sz="1050" u="sng" dirty="0">
                <a:solidFill>
                  <a:schemeClr val="tx1"/>
                </a:solidFill>
                <a:latin typeface="Arial" panose="020B0604020202020204" pitchFamily="34" charset="0"/>
                <a:cs typeface="Arial" panose="020B0604020202020204" pitchFamily="34" charset="0"/>
              </a:rPr>
              <a:t>La CWaPE - Synthèse de ses missions légales</a:t>
            </a:r>
          </a:p>
          <a:p>
            <a:pPr marL="269875" lvl="0" indent="-269875" algn="just">
              <a:lnSpc>
                <a:spcPct val="115000"/>
              </a:lnSpc>
              <a:buFont typeface="Calibri" panose="020F0502020204030204" pitchFamily="34" charset="0"/>
              <a:buChar char="-"/>
            </a:pPr>
            <a:r>
              <a:rPr lang="fr-BE" sz="105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Le contrôle des obligations qui pèsent sur les GRD, GRTL et les fournisseurs d’électricité et de gaz par ou en vertu des décrets « électricité » et « gaz », que ce soit sur les plans techniques, sociaux, de protection des consommateurs, de gouvernance ou encore de non-discrimination. </a:t>
            </a:r>
            <a:endParaRPr lang="fr-BE" sz="1050" dirty="0">
              <a:effectLst/>
              <a:latin typeface="Calibri" panose="020F0502020204030204" pitchFamily="34" charset="0"/>
              <a:ea typeface="Calibri" panose="020F0502020204030204" pitchFamily="34" charset="0"/>
              <a:cs typeface="Times New Roman" panose="02020603050405020304" pitchFamily="18" charset="0"/>
            </a:endParaRPr>
          </a:p>
          <a:p>
            <a:pPr marL="269875" lvl="0" indent="-269875" algn="just">
              <a:lnSpc>
                <a:spcPct val="115000"/>
              </a:lnSpc>
              <a:buFont typeface="Calibri" panose="020F0502020204030204" pitchFamily="34" charset="0"/>
              <a:buChar char="-"/>
            </a:pPr>
            <a:r>
              <a:rPr lang="fr-BE" sz="1050" dirty="0">
                <a:solidFill>
                  <a:srgbClr val="000000"/>
                </a:solidFill>
                <a:latin typeface="Calibri" panose="020F0502020204030204" pitchFamily="34" charset="0"/>
                <a:ea typeface="Calibri" panose="020F0502020204030204" pitchFamily="34" charset="0"/>
                <a:cs typeface="Times New Roman" panose="02020603050405020304" pitchFamily="18" charset="0"/>
              </a:rPr>
              <a:t>A</a:t>
            </a:r>
            <a:r>
              <a:rPr lang="fr-BE" sz="105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doption des règlements techniques et des lignes directrices, elle prend des décisions, adresse des injonctions et éventuellement sanctionne les manquements et infractions constatés. </a:t>
            </a:r>
            <a:endParaRPr lang="fr-BE" sz="1050" dirty="0">
              <a:effectLst/>
              <a:latin typeface="Calibri" panose="020F0502020204030204" pitchFamily="34" charset="0"/>
              <a:ea typeface="Calibri" panose="020F0502020204030204" pitchFamily="34" charset="0"/>
              <a:cs typeface="Times New Roman" panose="02020603050405020304" pitchFamily="18" charset="0"/>
            </a:endParaRPr>
          </a:p>
          <a:p>
            <a:pPr marL="269875" lvl="0" indent="-269875" algn="just">
              <a:lnSpc>
                <a:spcPct val="115000"/>
              </a:lnSpc>
              <a:buFont typeface="Calibri" panose="020F0502020204030204" pitchFamily="34" charset="0"/>
              <a:buChar char="-"/>
            </a:pPr>
            <a:r>
              <a:rPr lang="fr-BE" sz="1050" dirty="0">
                <a:solidFill>
                  <a:srgbClr val="000000"/>
                </a:solidFill>
                <a:latin typeface="Calibri" panose="020F0502020204030204" pitchFamily="34" charset="0"/>
                <a:ea typeface="Calibri" panose="020F0502020204030204" pitchFamily="34" charset="0"/>
                <a:cs typeface="Times New Roman" panose="02020603050405020304" pitchFamily="18" charset="0"/>
              </a:rPr>
              <a:t>P</a:t>
            </a:r>
            <a:r>
              <a:rPr lang="fr-BE" sz="105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ropositions, avis, des études ou rapports, soit d’initiative, soit à la demande du Ministre. </a:t>
            </a:r>
            <a:endParaRPr lang="fr-BE" sz="1050" dirty="0">
              <a:effectLst/>
              <a:latin typeface="Calibri" panose="020F0502020204030204" pitchFamily="34" charset="0"/>
              <a:ea typeface="Calibri" panose="020F0502020204030204" pitchFamily="34" charset="0"/>
              <a:cs typeface="Times New Roman" panose="02020603050405020304" pitchFamily="18" charset="0"/>
            </a:endParaRPr>
          </a:p>
          <a:p>
            <a:pPr marL="269875" lvl="0" indent="-269875" algn="just">
              <a:lnSpc>
                <a:spcPct val="115000"/>
              </a:lnSpc>
              <a:buFont typeface="Calibri" panose="020F0502020204030204" pitchFamily="34" charset="0"/>
              <a:buChar char="-"/>
            </a:pPr>
            <a:r>
              <a:rPr lang="fr-BE" sz="1050" dirty="0">
                <a:solidFill>
                  <a:srgbClr val="000000"/>
                </a:solidFill>
                <a:latin typeface="Calibri" panose="020F0502020204030204" pitchFamily="34" charset="0"/>
                <a:ea typeface="Calibri" panose="020F0502020204030204" pitchFamily="34" charset="0"/>
                <a:cs typeface="Times New Roman" panose="02020603050405020304" pitchFamily="18" charset="0"/>
              </a:rPr>
              <a:t>Approbation d</a:t>
            </a:r>
            <a:r>
              <a:rPr lang="fr-BE" sz="105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es conditions générales de raccordement et d’accès au réseau ainsi que les conventions relatives aux services de flexibilité. </a:t>
            </a:r>
            <a:endParaRPr lang="fr-BE" sz="1050" dirty="0">
              <a:effectLst/>
              <a:latin typeface="Calibri" panose="020F0502020204030204" pitchFamily="34" charset="0"/>
              <a:ea typeface="Calibri" panose="020F0502020204030204" pitchFamily="34" charset="0"/>
              <a:cs typeface="Times New Roman" panose="02020603050405020304" pitchFamily="18" charset="0"/>
            </a:endParaRPr>
          </a:p>
          <a:p>
            <a:pPr marL="269875" lvl="0" indent="-269875" algn="just">
              <a:lnSpc>
                <a:spcPct val="115000"/>
              </a:lnSpc>
              <a:buFont typeface="Calibri" panose="020F0502020204030204" pitchFamily="34" charset="0"/>
              <a:buChar char="-"/>
            </a:pPr>
            <a:r>
              <a:rPr lang="fr-BE" sz="1050" dirty="0">
                <a:solidFill>
                  <a:srgbClr val="000000"/>
                </a:solidFill>
                <a:latin typeface="Calibri" panose="020F0502020204030204" pitchFamily="34" charset="0"/>
                <a:ea typeface="Calibri" panose="020F0502020204030204" pitchFamily="34" charset="0"/>
                <a:cs typeface="Times New Roman" panose="02020603050405020304" pitchFamily="18" charset="0"/>
              </a:rPr>
              <a:t>Instruction</a:t>
            </a:r>
            <a:r>
              <a:rPr lang="fr-BE" sz="105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délivrance et contrôle les licences de fourniture d’électricité et de gaz ou encore celles relatives aux services de flexibilité. </a:t>
            </a:r>
            <a:endParaRPr lang="fr-BE" sz="1050" dirty="0">
              <a:effectLst/>
              <a:latin typeface="Calibri" panose="020F0502020204030204" pitchFamily="34" charset="0"/>
              <a:ea typeface="Calibri" panose="020F0502020204030204" pitchFamily="34" charset="0"/>
              <a:cs typeface="Times New Roman" panose="02020603050405020304" pitchFamily="18" charset="0"/>
            </a:endParaRPr>
          </a:p>
          <a:p>
            <a:pPr marL="269875" lvl="0" indent="-269875" algn="just">
              <a:lnSpc>
                <a:spcPct val="115000"/>
              </a:lnSpc>
              <a:buFont typeface="Calibri" panose="020F0502020204030204" pitchFamily="34" charset="0"/>
              <a:buChar char="-"/>
            </a:pPr>
            <a:r>
              <a:rPr lang="fr-BE" sz="1050" dirty="0">
                <a:solidFill>
                  <a:srgbClr val="000000"/>
                </a:solidFill>
                <a:latin typeface="Calibri" panose="020F0502020204030204" pitchFamily="34" charset="0"/>
                <a:ea typeface="Calibri" panose="020F0502020204030204" pitchFamily="34" charset="0"/>
                <a:cs typeface="Times New Roman" panose="02020603050405020304" pitchFamily="18" charset="0"/>
              </a:rPr>
              <a:t>Octroi</a:t>
            </a:r>
            <a:r>
              <a:rPr lang="fr-BE" sz="105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des autorisations d’établissement de lignes directes ou de réseaux fermés professionnels. </a:t>
            </a:r>
          </a:p>
          <a:p>
            <a:pPr marL="269875" lvl="0" indent="-269875" algn="just">
              <a:lnSpc>
                <a:spcPct val="115000"/>
              </a:lnSpc>
              <a:buFont typeface="Calibri" panose="020F0502020204030204" pitchFamily="34" charset="0"/>
              <a:buChar char="-"/>
            </a:pPr>
            <a:r>
              <a:rPr lang="fr-BE" sz="1050" dirty="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rPr>
              <a:t>Examen des plans d’adaptation et d’investissement des GRD et GRTL.</a:t>
            </a:r>
          </a:p>
          <a:p>
            <a:pPr marL="269875" lvl="0" indent="-269875" algn="just">
              <a:lnSpc>
                <a:spcPct val="115000"/>
              </a:lnSpc>
              <a:buFont typeface="Calibri" panose="020F0502020204030204" pitchFamily="34" charset="0"/>
              <a:buChar char="-"/>
            </a:pPr>
            <a:r>
              <a:rPr lang="fr-BE" sz="1050" dirty="0">
                <a:solidFill>
                  <a:srgbClr val="000000"/>
                </a:solidFill>
                <a:latin typeface="Calibri" panose="020F0502020204030204" pitchFamily="34" charset="0"/>
                <a:ea typeface="Calibri" panose="020F0502020204030204" pitchFamily="34" charset="0"/>
                <a:cs typeface="Times New Roman" panose="02020603050405020304" pitchFamily="18" charset="0"/>
              </a:rPr>
              <a:t>Fixation de</a:t>
            </a:r>
            <a:r>
              <a:rPr lang="fr-BE" sz="105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la méthodologie tarifaire applicable et approbation des tarifs de distribution. </a:t>
            </a:r>
            <a:endParaRPr lang="fr-BE" sz="1050" dirty="0">
              <a:effectLst/>
              <a:latin typeface="Calibri" panose="020F0502020204030204" pitchFamily="34" charset="0"/>
              <a:ea typeface="Calibri" panose="020F0502020204030204" pitchFamily="34" charset="0"/>
              <a:cs typeface="Times New Roman" panose="02020603050405020304" pitchFamily="18" charset="0"/>
            </a:endParaRPr>
          </a:p>
          <a:p>
            <a:pPr marL="269875" lvl="0" indent="-269875" algn="just">
              <a:lnSpc>
                <a:spcPct val="115000"/>
              </a:lnSpc>
              <a:buFont typeface="Calibri" panose="020F0502020204030204" pitchFamily="34" charset="0"/>
              <a:buChar char="-"/>
            </a:pPr>
            <a:r>
              <a:rPr lang="fr-BE" sz="1050" dirty="0">
                <a:solidFill>
                  <a:srgbClr val="000000"/>
                </a:solidFill>
                <a:latin typeface="Calibri" panose="020F0502020204030204" pitchFamily="34" charset="0"/>
                <a:ea typeface="Calibri" panose="020F0502020204030204" pitchFamily="34" charset="0"/>
                <a:cs typeface="Times New Roman" panose="02020603050405020304" pitchFamily="18" charset="0"/>
              </a:rPr>
              <a:t>Mise </a:t>
            </a:r>
            <a:r>
              <a:rPr lang="fr-BE" sz="105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en ligne </a:t>
            </a:r>
            <a:r>
              <a:rPr lang="fr-BE" sz="1050" dirty="0">
                <a:solidFill>
                  <a:srgbClr val="000000"/>
                </a:solidFill>
                <a:latin typeface="Calibri" panose="020F0502020204030204" pitchFamily="34" charset="0"/>
                <a:ea typeface="Calibri" panose="020F0502020204030204" pitchFamily="34" charset="0"/>
                <a:cs typeface="Times New Roman" panose="02020603050405020304" pitchFamily="18" charset="0"/>
              </a:rPr>
              <a:t>d’</a:t>
            </a:r>
            <a:r>
              <a:rPr lang="fr-BE" sz="105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un comparateur tarifaire.</a:t>
            </a:r>
          </a:p>
          <a:p>
            <a:pPr marL="269875" indent="-269875" algn="just">
              <a:lnSpc>
                <a:spcPct val="125000"/>
              </a:lnSpc>
              <a:buFont typeface="Calibri" panose="020F0502020204030204" pitchFamily="34" charset="0"/>
              <a:buChar char="-"/>
            </a:pPr>
            <a:r>
              <a:rPr lang="fr-BE" sz="1050" dirty="0">
                <a:solidFill>
                  <a:srgbClr val="000000"/>
                </a:solidFill>
                <a:latin typeface="Calibri" panose="020F0502020204030204" pitchFamily="34" charset="0"/>
                <a:cs typeface="Times New Roman" panose="02020603050405020304" pitchFamily="18" charset="0"/>
              </a:rPr>
              <a:t>Analyse coût/bénéfice des demandes de raccordement nécessitant des renforcement (flexibilité technique).</a:t>
            </a:r>
          </a:p>
          <a:p>
            <a:pPr marL="269875" lvl="0" indent="-269875" algn="just">
              <a:lnSpc>
                <a:spcPct val="115000"/>
              </a:lnSpc>
              <a:buFont typeface="Calibri" panose="020F0502020204030204" pitchFamily="34" charset="0"/>
              <a:buChar char="-"/>
            </a:pPr>
            <a:r>
              <a:rPr lang="fr-BE" sz="1050" dirty="0">
                <a:solidFill>
                  <a:srgbClr val="000000"/>
                </a:solidFill>
                <a:latin typeface="Calibri" panose="020F0502020204030204" pitchFamily="34" charset="0"/>
                <a:ea typeface="Calibri" panose="020F0502020204030204" pitchFamily="34" charset="0"/>
                <a:cs typeface="Times New Roman" panose="02020603050405020304" pitchFamily="18" charset="0"/>
              </a:rPr>
              <a:t>Délivrance des</a:t>
            </a:r>
            <a:r>
              <a:rPr lang="fr-BE" sz="105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autorisations de non-enfouissement des lignes électriques. </a:t>
            </a:r>
            <a:endParaRPr lang="fr-BE" sz="1050" dirty="0">
              <a:effectLst/>
              <a:latin typeface="Calibri" panose="020F0502020204030204" pitchFamily="34" charset="0"/>
              <a:ea typeface="Calibri" panose="020F0502020204030204" pitchFamily="34" charset="0"/>
              <a:cs typeface="Times New Roman" panose="02020603050405020304" pitchFamily="18" charset="0"/>
            </a:endParaRPr>
          </a:p>
          <a:p>
            <a:pPr marL="269875" lvl="0" indent="-269875" algn="just">
              <a:lnSpc>
                <a:spcPct val="115000"/>
              </a:lnSpc>
              <a:buFont typeface="Calibri" panose="020F0502020204030204" pitchFamily="34" charset="0"/>
              <a:buChar char="-"/>
            </a:pPr>
            <a:r>
              <a:rPr lang="fr-BE" sz="1050" dirty="0">
                <a:solidFill>
                  <a:srgbClr val="000000"/>
                </a:solidFill>
                <a:latin typeface="Calibri" panose="020F0502020204030204" pitchFamily="34" charset="0"/>
                <a:cs typeface="Times New Roman" panose="02020603050405020304" pitchFamily="18" charset="0"/>
              </a:rPr>
              <a:t>Organisation d’un service régional de médiation pour l’énergie ainsi qu’une chambre des litiges. </a:t>
            </a:r>
          </a:p>
          <a:p>
            <a:pPr marL="269875" lvl="0" indent="-269875" algn="just">
              <a:lnSpc>
                <a:spcPct val="115000"/>
              </a:lnSpc>
              <a:buFont typeface="Calibri" panose="020F0502020204030204" pitchFamily="34" charset="0"/>
              <a:buChar char="-"/>
            </a:pPr>
            <a:r>
              <a:rPr lang="fr-BE" sz="1050" dirty="0">
                <a:solidFill>
                  <a:srgbClr val="000000"/>
                </a:solidFill>
                <a:latin typeface="Calibri" panose="020F0502020204030204" pitchFamily="34" charset="0"/>
                <a:cs typeface="Times New Roman" panose="02020603050405020304" pitchFamily="18" charset="0"/>
              </a:rPr>
              <a:t>Elle traite les notifications et octroie les autorisations en matière de communautés d’énergie citoyennes, renouvelable, de partage d’énergie et de « pair à pair ».</a:t>
            </a:r>
          </a:p>
          <a:p>
            <a:pPr marL="269875" lvl="0" indent="-269875" algn="just">
              <a:lnSpc>
                <a:spcPct val="115000"/>
              </a:lnSpc>
              <a:buFont typeface="Calibri" panose="020F0502020204030204" pitchFamily="34" charset="0"/>
              <a:buChar char="-"/>
            </a:pPr>
            <a:r>
              <a:rPr lang="fr-BE" altLang="fr-FR" sz="1050" dirty="0">
                <a:solidFill>
                  <a:srgbClr val="000000"/>
                </a:solidFill>
                <a:latin typeface="Calibri" panose="020F0502020204030204" pitchFamily="34" charset="0"/>
                <a:cs typeface="Times New Roman" panose="02020603050405020304" pitchFamily="18" charset="0"/>
              </a:rPr>
              <a:t>Nouveauté: la CWaPE régule aussi le transport de CO2.</a:t>
            </a:r>
          </a:p>
        </p:txBody>
      </p:sp>
      <p:sp>
        <p:nvSpPr>
          <p:cNvPr id="7" name="Titre 1"/>
          <p:cNvSpPr txBox="1">
            <a:spLocks/>
          </p:cNvSpPr>
          <p:nvPr/>
        </p:nvSpPr>
        <p:spPr bwMode="auto">
          <a:xfrm>
            <a:off x="466241" y="1000125"/>
            <a:ext cx="6848960" cy="357188"/>
          </a:xfrm>
          <a:prstGeom prst="rect">
            <a:avLst/>
          </a:prstGeom>
          <a:noFill/>
          <a:ln w="9525">
            <a:noFill/>
            <a:miter lim="800000"/>
            <a:headEnd/>
            <a:tailEnd/>
          </a:ln>
          <a:effectLst/>
        </p:spPr>
        <p:txBody>
          <a:bodyPr anchor="ctr"/>
          <a:lstStyle/>
          <a:p>
            <a:pPr>
              <a:defRPr/>
            </a:pPr>
            <a:r>
              <a:rPr lang="fr-BE" sz="1600" b="1" kern="0" dirty="0">
                <a:solidFill>
                  <a:srgbClr val="F18700"/>
                </a:solidFill>
                <a:ea typeface="+mj-ea"/>
              </a:rPr>
              <a:t>5.5. LES MISSIONS DE LA CWAPE</a:t>
            </a:r>
          </a:p>
        </p:txBody>
      </p:sp>
      <p:sp>
        <p:nvSpPr>
          <p:cNvPr id="2" name="Titre 1">
            <a:extLst>
              <a:ext uri="{FF2B5EF4-FFF2-40B4-BE49-F238E27FC236}">
                <a16:creationId xmlns:a16="http://schemas.microsoft.com/office/drawing/2014/main" id="{C3513221-C7B8-8900-FF7C-4449AD6A87F7}"/>
              </a:ext>
            </a:extLst>
          </p:cNvPr>
          <p:cNvSpPr>
            <a:spLocks noGrp="1"/>
          </p:cNvSpPr>
          <p:nvPr>
            <p:ph type="title"/>
          </p:nvPr>
        </p:nvSpPr>
        <p:spPr>
          <a:xfrm>
            <a:off x="2085489" y="348080"/>
            <a:ext cx="6848961" cy="382170"/>
          </a:xfrm>
        </p:spPr>
        <p:txBody>
          <a:bodyPr>
            <a:noAutofit/>
          </a:bodyPr>
          <a:lstStyle/>
          <a:p>
            <a:pPr>
              <a:defRPr/>
            </a:pPr>
            <a:r>
              <a:rPr lang="fr-FR" sz="1600" b="1" dirty="0">
                <a:solidFill>
                  <a:srgbClr val="F18700"/>
                </a:solidFill>
                <a:latin typeface="Arial" pitchFamily="34" charset="0"/>
                <a:cs typeface="Arial" pitchFamily="34" charset="0"/>
              </a:rPr>
              <a:t>5. La régulation de l’électricité et du gaz en belgique</a:t>
            </a:r>
            <a:endParaRPr lang="fr-BE" sz="1600" dirty="0">
              <a:latin typeface="Arial" pitchFamily="34" charset="0"/>
              <a:cs typeface="Arial" pitchFamily="34" charset="0"/>
            </a:endParaRPr>
          </a:p>
        </p:txBody>
      </p:sp>
      <p:sp>
        <p:nvSpPr>
          <p:cNvPr id="3" name="Slide Number Placeholder 5">
            <a:extLst>
              <a:ext uri="{FF2B5EF4-FFF2-40B4-BE49-F238E27FC236}">
                <a16:creationId xmlns:a16="http://schemas.microsoft.com/office/drawing/2014/main" id="{F3A5AEDB-A9EF-2673-55D0-E422101FD78E}"/>
              </a:ext>
            </a:extLst>
          </p:cNvPr>
          <p:cNvSpPr>
            <a:spLocks noGrp="1"/>
          </p:cNvSpPr>
          <p:nvPr>
            <p:ph type="sldNum" sz="quarter" idx="12"/>
          </p:nvPr>
        </p:nvSpPr>
        <p:spPr>
          <a:xfrm>
            <a:off x="7800476" y="6316867"/>
            <a:ext cx="770468" cy="276999"/>
          </a:xfrm>
          <a:prstGeom prst="rect">
            <a:avLst/>
          </a:prstGeom>
        </p:spPr>
        <p:txBody>
          <a:bodyPr/>
          <a:lstStyle>
            <a:lvl1pPr algn="r">
              <a:defRPr sz="1200" b="1">
                <a:solidFill>
                  <a:schemeClr val="bg1"/>
                </a:solidFill>
              </a:defRPr>
            </a:lvl1pPr>
          </a:lstStyle>
          <a:p>
            <a:fld id="{A012BC3B-0702-4DF0-9B65-FC28F4077171}" type="slidenum">
              <a:rPr lang="en-GB" noProof="0" smtClean="0"/>
              <a:pPr/>
              <a:t>24</a:t>
            </a:fld>
            <a:endParaRPr lang="en-GB" noProof="0" dirty="0"/>
          </a:p>
        </p:txBody>
      </p:sp>
    </p:spTree>
    <p:extLst>
      <p:ext uri="{BB962C8B-B14F-4D97-AF65-F5344CB8AC3E}">
        <p14:creationId xmlns:p14="http://schemas.microsoft.com/office/powerpoint/2010/main" val="4938067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77203" y="714375"/>
            <a:ext cx="7777162" cy="357188"/>
          </a:xfrm>
        </p:spPr>
        <p:txBody>
          <a:bodyPr>
            <a:normAutofit fontScale="90000"/>
          </a:bodyPr>
          <a:lstStyle/>
          <a:p>
            <a:pPr eaLnBrk="1" hangingPunct="1">
              <a:defRPr/>
            </a:pPr>
            <a:r>
              <a:rPr lang="fr-BE" sz="1600" cap="none" dirty="0">
                <a:latin typeface="Arial" pitchFamily="34" charset="0"/>
                <a:cs typeface="Arial" pitchFamily="34" charset="0"/>
              </a:rPr>
              <a:t> </a:t>
            </a:r>
            <a:r>
              <a:rPr lang="fr-BE" sz="1800" kern="0" cap="none" dirty="0">
                <a:solidFill>
                  <a:schemeClr val="tx1"/>
                </a:solidFill>
                <a:effectLst>
                  <a:outerShdw blurRad="38100" dist="38100" dir="2700000" algn="tl">
                    <a:srgbClr val="C0C0C0"/>
                  </a:outerShdw>
                </a:effectLst>
                <a:latin typeface="+mn-lt"/>
                <a:cs typeface="+mn-cs"/>
              </a:rPr>
              <a:t>L’ouverture des marchés de l’énergie en Belgique</a:t>
            </a:r>
            <a:endParaRPr lang="en-US" sz="1800" kern="0" cap="none" dirty="0">
              <a:solidFill>
                <a:schemeClr val="tx1"/>
              </a:solidFill>
              <a:effectLst>
                <a:outerShdw blurRad="38100" dist="38100" dir="2700000" algn="tl">
                  <a:srgbClr val="C0C0C0"/>
                </a:outerShdw>
              </a:effectLst>
              <a:latin typeface="+mn-lt"/>
              <a:cs typeface="+mn-cs"/>
            </a:endParaRPr>
          </a:p>
        </p:txBody>
      </p:sp>
      <p:sp>
        <p:nvSpPr>
          <p:cNvPr id="26627" name="Espace réservé du contenu 2"/>
          <p:cNvSpPr>
            <a:spLocks noGrp="1"/>
          </p:cNvSpPr>
          <p:nvPr>
            <p:ph idx="1"/>
          </p:nvPr>
        </p:nvSpPr>
        <p:spPr>
          <a:xfrm>
            <a:off x="529560" y="706298"/>
            <a:ext cx="8229600" cy="1830425"/>
          </a:xfrm>
        </p:spPr>
        <p:txBody>
          <a:bodyPr/>
          <a:lstStyle/>
          <a:p>
            <a:pPr marL="646112" lvl="1" indent="-285750" eaLnBrk="1" hangingPunct="1">
              <a:buClrTx/>
              <a:buSzPct val="120000"/>
              <a:buFont typeface="Arial" panose="020B0604020202020204" pitchFamily="34" charset="0"/>
              <a:buChar char="•"/>
            </a:pPr>
            <a:r>
              <a:rPr lang="fr-BE" altLang="fr-FR" sz="1600" dirty="0">
                <a:solidFill>
                  <a:schemeClr val="tx1"/>
                </a:solidFill>
                <a:latin typeface="Arial" panose="020B0604020202020204" pitchFamily="34" charset="0"/>
                <a:cs typeface="Arial" panose="020B0604020202020204" pitchFamily="34" charset="0"/>
                <a:sym typeface="Wingdings" panose="05000000000000000000" pitchFamily="2" charset="2"/>
              </a:rPr>
              <a:t>Région flamande (01/07/2003)</a:t>
            </a:r>
          </a:p>
          <a:p>
            <a:pPr marL="646112" lvl="1" indent="-285750" eaLnBrk="1" hangingPunct="1">
              <a:buClrTx/>
              <a:buSzPct val="120000"/>
              <a:buFont typeface="Arial" panose="020B0604020202020204" pitchFamily="34" charset="0"/>
              <a:buChar char="•"/>
            </a:pPr>
            <a:r>
              <a:rPr lang="fr-BE" altLang="fr-FR" sz="1600" dirty="0">
                <a:solidFill>
                  <a:schemeClr val="tx1"/>
                </a:solidFill>
                <a:latin typeface="Arial" panose="020B0604020202020204" pitchFamily="34" charset="0"/>
                <a:cs typeface="Arial" panose="020B0604020202020204" pitchFamily="34" charset="0"/>
                <a:sym typeface="Wingdings" panose="05000000000000000000" pitchFamily="2" charset="2"/>
              </a:rPr>
              <a:t>Région wallonne et Région bruxelloise (01/01/2007) </a:t>
            </a:r>
            <a:endParaRPr lang="en-US" altLang="fr-FR" sz="1600" dirty="0">
              <a:solidFill>
                <a:schemeClr val="tx1"/>
              </a:solidFill>
              <a:latin typeface="Arial" panose="020B0604020202020204" pitchFamily="34" charset="0"/>
              <a:cs typeface="Arial" panose="020B0604020202020204" pitchFamily="34" charset="0"/>
              <a:sym typeface="Wingdings" panose="05000000000000000000" pitchFamily="2" charset="2"/>
            </a:endParaRPr>
          </a:p>
          <a:p>
            <a:pPr marL="276225" lvl="1" indent="-276225">
              <a:lnSpc>
                <a:spcPct val="150000"/>
              </a:lnSpc>
              <a:buClr>
                <a:schemeClr val="tx1"/>
              </a:buClr>
              <a:buFont typeface="Wingdings" panose="05000000000000000000" pitchFamily="2" charset="2"/>
              <a:buChar char="Ø"/>
              <a:defRPr/>
            </a:pPr>
            <a:r>
              <a:rPr lang="fr-BE" altLang="fr-FR" dirty="0">
                <a:solidFill>
                  <a:schemeClr val="tx1"/>
                </a:solidFill>
                <a:latin typeface="Arial" panose="020B0604020202020204" pitchFamily="34" charset="0"/>
                <a:cs typeface="Arial" panose="020B0604020202020204" pitchFamily="34" charset="0"/>
                <a:sym typeface="Wingdings" panose="05000000000000000000" pitchFamily="2" charset="2"/>
              </a:rPr>
              <a:t>Répartition </a:t>
            </a:r>
            <a:r>
              <a:rPr lang="fr-BE" altLang="fr-FR" b="1" dirty="0">
                <a:solidFill>
                  <a:schemeClr val="tx1"/>
                </a:solidFill>
                <a:latin typeface="Arial" panose="020B0604020202020204" pitchFamily="34" charset="0"/>
                <a:cs typeface="Arial" panose="020B0604020202020204" pitchFamily="34" charset="0"/>
                <a:sym typeface="Wingdings" panose="05000000000000000000" pitchFamily="2" charset="2"/>
              </a:rPr>
              <a:t>actuelle </a:t>
            </a:r>
            <a:r>
              <a:rPr lang="fr-BE" altLang="fr-FR" dirty="0">
                <a:solidFill>
                  <a:schemeClr val="tx1"/>
                </a:solidFill>
                <a:latin typeface="Arial" panose="020B0604020202020204" pitchFamily="34" charset="0"/>
                <a:cs typeface="Arial" panose="020B0604020202020204" pitchFamily="34" charset="0"/>
                <a:sym typeface="Wingdings" panose="05000000000000000000" pitchFamily="2" charset="2"/>
              </a:rPr>
              <a:t>des compétences fédéral - régions</a:t>
            </a:r>
          </a:p>
        </p:txBody>
      </p:sp>
      <p:sp>
        <p:nvSpPr>
          <p:cNvPr id="3" name="Titre 1">
            <a:extLst>
              <a:ext uri="{FF2B5EF4-FFF2-40B4-BE49-F238E27FC236}">
                <a16:creationId xmlns:a16="http://schemas.microsoft.com/office/drawing/2014/main" id="{FCF13ECB-042D-2478-087D-214C13FD1C3D}"/>
              </a:ext>
            </a:extLst>
          </p:cNvPr>
          <p:cNvSpPr txBox="1">
            <a:spLocks/>
          </p:cNvSpPr>
          <p:nvPr/>
        </p:nvSpPr>
        <p:spPr>
          <a:xfrm>
            <a:off x="2103120" y="209115"/>
            <a:ext cx="6560481" cy="329716"/>
          </a:xfrm>
          <a:prstGeom prst="rect">
            <a:avLst/>
          </a:prstGeom>
        </p:spPr>
        <p:txBody>
          <a:bodyPr>
            <a:noAutofit/>
          </a:bodyPr>
          <a:lstStyle>
            <a:lvl1pPr algn="l" defTabSz="457200" rtl="0" eaLnBrk="1" latinLnBrk="0" hangingPunct="1">
              <a:spcBef>
                <a:spcPct val="0"/>
              </a:spcBef>
              <a:buNone/>
              <a:defRPr sz="2400" b="1" kern="1200" cap="all">
                <a:solidFill>
                  <a:srgbClr val="F18700"/>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263525" indent="-263525">
              <a:defRPr/>
            </a:pPr>
            <a:r>
              <a:rPr lang="fr-FR" sz="1600" dirty="0">
                <a:latin typeface="Arial" pitchFamily="34" charset="0"/>
                <a:cs typeface="Arial" pitchFamily="34" charset="0"/>
              </a:rPr>
              <a:t>6. 	Les marchés de l’électricité et le gaz et leur traduction dans le droit fédéral belge </a:t>
            </a:r>
            <a:endParaRPr lang="fr-BE" sz="1600" dirty="0">
              <a:latin typeface="Arial" pitchFamily="34" charset="0"/>
              <a:cs typeface="Arial" pitchFamily="34" charset="0"/>
            </a:endParaRPr>
          </a:p>
        </p:txBody>
      </p:sp>
      <p:sp>
        <p:nvSpPr>
          <p:cNvPr id="4" name="Slide Number Placeholder 5">
            <a:extLst>
              <a:ext uri="{FF2B5EF4-FFF2-40B4-BE49-F238E27FC236}">
                <a16:creationId xmlns:a16="http://schemas.microsoft.com/office/drawing/2014/main" id="{C7F124DF-F708-2E22-C9ED-B6AD528DD938}"/>
              </a:ext>
            </a:extLst>
          </p:cNvPr>
          <p:cNvSpPr>
            <a:spLocks noGrp="1"/>
          </p:cNvSpPr>
          <p:nvPr>
            <p:ph type="sldNum" sz="quarter" idx="12"/>
          </p:nvPr>
        </p:nvSpPr>
        <p:spPr>
          <a:xfrm>
            <a:off x="7800476" y="6316867"/>
            <a:ext cx="770468" cy="276999"/>
          </a:xfrm>
          <a:prstGeom prst="rect">
            <a:avLst/>
          </a:prstGeom>
        </p:spPr>
        <p:txBody>
          <a:bodyPr/>
          <a:lstStyle>
            <a:lvl1pPr algn="r">
              <a:defRPr sz="1200" b="1">
                <a:solidFill>
                  <a:schemeClr val="bg1"/>
                </a:solidFill>
              </a:defRPr>
            </a:lvl1pPr>
          </a:lstStyle>
          <a:p>
            <a:fld id="{A012BC3B-0702-4DF0-9B65-FC28F4077171}" type="slidenum">
              <a:rPr lang="en-GB" noProof="0" smtClean="0"/>
              <a:pPr/>
              <a:t>25</a:t>
            </a:fld>
            <a:endParaRPr lang="en-GB" noProof="0" dirty="0"/>
          </a:p>
        </p:txBody>
      </p:sp>
      <p:graphicFrame>
        <p:nvGraphicFramePr>
          <p:cNvPr id="8" name="Tableau 7">
            <a:extLst>
              <a:ext uri="{FF2B5EF4-FFF2-40B4-BE49-F238E27FC236}">
                <a16:creationId xmlns:a16="http://schemas.microsoft.com/office/drawing/2014/main" id="{A7592C83-B35B-9401-41B7-35380D5B176F}"/>
              </a:ext>
            </a:extLst>
          </p:cNvPr>
          <p:cNvGraphicFramePr>
            <a:graphicFrameLocks noGrp="1"/>
          </p:cNvGraphicFramePr>
          <p:nvPr>
            <p:extLst>
              <p:ext uri="{D42A27DB-BD31-4B8C-83A1-F6EECF244321}">
                <p14:modId xmlns:p14="http://schemas.microsoft.com/office/powerpoint/2010/main" val="3752355463"/>
              </p:ext>
            </p:extLst>
          </p:nvPr>
        </p:nvGraphicFramePr>
        <p:xfrm>
          <a:off x="581025" y="2227263"/>
          <a:ext cx="6931660" cy="3048733"/>
        </p:xfrm>
        <a:graphic>
          <a:graphicData uri="http://schemas.openxmlformats.org/drawingml/2006/table">
            <a:tbl>
              <a:tblPr firstRow="1" firstCol="1" bandRow="1">
                <a:tableStyleId>{5C22544A-7EE6-4342-B048-85BDC9FD1C3A}</a:tableStyleId>
              </a:tblPr>
              <a:tblGrid>
                <a:gridCol w="3510915">
                  <a:extLst>
                    <a:ext uri="{9D8B030D-6E8A-4147-A177-3AD203B41FA5}">
                      <a16:colId xmlns:a16="http://schemas.microsoft.com/office/drawing/2014/main" val="3250800904"/>
                    </a:ext>
                  </a:extLst>
                </a:gridCol>
                <a:gridCol w="3420745">
                  <a:extLst>
                    <a:ext uri="{9D8B030D-6E8A-4147-A177-3AD203B41FA5}">
                      <a16:colId xmlns:a16="http://schemas.microsoft.com/office/drawing/2014/main" val="2249534844"/>
                    </a:ext>
                  </a:extLst>
                </a:gridCol>
              </a:tblGrid>
              <a:tr h="502602">
                <a:tc>
                  <a:txBody>
                    <a:bodyPr/>
                    <a:lstStyle/>
                    <a:p>
                      <a:pPr>
                        <a:lnSpc>
                          <a:spcPct val="115000"/>
                        </a:lnSpc>
                        <a:spcAft>
                          <a:spcPts val="800"/>
                        </a:spcAft>
                      </a:pPr>
                      <a:r>
                        <a:rPr lang="fr-BE" sz="1200" kern="100" dirty="0">
                          <a:effectLst/>
                        </a:rPr>
                        <a:t>Compétences fédérales (CREG)</a:t>
                      </a:r>
                      <a:endParaRPr lang="fr-BE"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pPr>
                      <a:r>
                        <a:rPr lang="fr-BE" sz="1200" kern="100" dirty="0">
                          <a:effectLst/>
                        </a:rPr>
                        <a:t>Compétences régionales (CWaPE, VREG, BRUGEL)</a:t>
                      </a:r>
                      <a:endParaRPr lang="fr-BE"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06042134"/>
                  </a:ext>
                </a:extLst>
              </a:tr>
              <a:tr h="2546131">
                <a:tc>
                  <a:txBody>
                    <a:bodyPr/>
                    <a:lstStyle/>
                    <a:p>
                      <a:pPr>
                        <a:lnSpc>
                          <a:spcPct val="115000"/>
                        </a:lnSpc>
                        <a:spcAft>
                          <a:spcPts val="800"/>
                        </a:spcAft>
                      </a:pPr>
                      <a:r>
                        <a:rPr lang="fr-BE" sz="1200" b="0" kern="100" dirty="0">
                          <a:effectLst/>
                        </a:rPr>
                        <a:t>Les moyens de production conventionnels</a:t>
                      </a:r>
                    </a:p>
                    <a:p>
                      <a:pPr>
                        <a:lnSpc>
                          <a:spcPct val="115000"/>
                        </a:lnSpc>
                        <a:spcAft>
                          <a:spcPts val="800"/>
                        </a:spcAft>
                      </a:pPr>
                      <a:r>
                        <a:rPr lang="fr-BE" sz="1200" b="0" kern="100" dirty="0">
                          <a:effectLst/>
                        </a:rPr>
                        <a:t>Les grandes infrastructures de stockage</a:t>
                      </a:r>
                    </a:p>
                    <a:p>
                      <a:pPr>
                        <a:lnSpc>
                          <a:spcPct val="115000"/>
                        </a:lnSpc>
                        <a:spcAft>
                          <a:spcPts val="800"/>
                        </a:spcAft>
                      </a:pPr>
                      <a:r>
                        <a:rPr lang="fr-BE" sz="1200" b="0" kern="100" dirty="0">
                          <a:effectLst/>
                        </a:rPr>
                        <a:t>Le transport de l’électricité (&gt;70 KV).</a:t>
                      </a:r>
                    </a:p>
                    <a:p>
                      <a:pPr>
                        <a:lnSpc>
                          <a:spcPct val="115000"/>
                        </a:lnSpc>
                        <a:spcAft>
                          <a:spcPts val="800"/>
                        </a:spcAft>
                      </a:pPr>
                      <a:r>
                        <a:rPr lang="fr-BE" sz="1200" b="0" kern="100" dirty="0">
                          <a:effectLst/>
                        </a:rPr>
                        <a:t>Le nucléaire</a:t>
                      </a:r>
                    </a:p>
                    <a:p>
                      <a:pPr>
                        <a:lnSpc>
                          <a:spcPct val="115000"/>
                        </a:lnSpc>
                        <a:spcAft>
                          <a:spcPts val="800"/>
                        </a:spcAft>
                      </a:pPr>
                      <a:r>
                        <a:rPr lang="fr-BE" sz="1200" b="0" kern="100" dirty="0">
                          <a:effectLst/>
                        </a:rPr>
                        <a:t>La politique tarifaire à l’exception des tarifs de distribution</a:t>
                      </a:r>
                      <a:endParaRPr lang="fr-BE" sz="1200" b="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pPr>
                      <a:r>
                        <a:rPr lang="fr-BE" sz="1200" kern="100" dirty="0">
                          <a:effectLst/>
                        </a:rPr>
                        <a:t>Le transport local d’électricité (&lt; ou = 70 KV).</a:t>
                      </a:r>
                    </a:p>
                    <a:p>
                      <a:pPr>
                        <a:lnSpc>
                          <a:spcPct val="115000"/>
                        </a:lnSpc>
                        <a:spcAft>
                          <a:spcPts val="800"/>
                        </a:spcAft>
                      </a:pPr>
                      <a:r>
                        <a:rPr lang="fr-BE" sz="1200" kern="100" dirty="0">
                          <a:effectLst/>
                        </a:rPr>
                        <a:t>La distribution publique de gaz et d’électricité</a:t>
                      </a:r>
                    </a:p>
                    <a:p>
                      <a:pPr>
                        <a:lnSpc>
                          <a:spcPct val="115000"/>
                        </a:lnSpc>
                        <a:spcAft>
                          <a:spcPts val="800"/>
                        </a:spcAft>
                      </a:pPr>
                      <a:r>
                        <a:rPr lang="fr-BE" sz="1200" kern="100" dirty="0">
                          <a:effectLst/>
                        </a:rPr>
                        <a:t>Le gaz de grisou</a:t>
                      </a:r>
                    </a:p>
                    <a:p>
                      <a:pPr>
                        <a:lnSpc>
                          <a:spcPct val="115000"/>
                        </a:lnSpc>
                        <a:spcAft>
                          <a:spcPts val="800"/>
                        </a:spcAft>
                      </a:pPr>
                      <a:r>
                        <a:rPr lang="fr-BE" sz="1200" kern="100" dirty="0">
                          <a:effectLst/>
                        </a:rPr>
                        <a:t>L’utilisation rationnelle de l’énergie</a:t>
                      </a:r>
                    </a:p>
                    <a:p>
                      <a:pPr>
                        <a:lnSpc>
                          <a:spcPct val="115000"/>
                        </a:lnSpc>
                        <a:spcAft>
                          <a:spcPts val="800"/>
                        </a:spcAft>
                      </a:pPr>
                      <a:r>
                        <a:rPr lang="fr-BE" sz="1200" kern="100" dirty="0">
                          <a:effectLst/>
                        </a:rPr>
                        <a:t>Le développement des énergie renouvelables</a:t>
                      </a:r>
                    </a:p>
                    <a:p>
                      <a:pPr>
                        <a:lnSpc>
                          <a:spcPct val="115000"/>
                        </a:lnSpc>
                        <a:spcAft>
                          <a:spcPts val="800"/>
                        </a:spcAft>
                      </a:pPr>
                      <a:r>
                        <a:rPr lang="fr-BE" sz="1200" kern="100" dirty="0">
                          <a:effectLst/>
                        </a:rPr>
                        <a:t>Les réseaux de chaleur</a:t>
                      </a:r>
                    </a:p>
                    <a:p>
                      <a:pPr>
                        <a:lnSpc>
                          <a:spcPct val="115000"/>
                        </a:lnSpc>
                        <a:spcAft>
                          <a:spcPts val="800"/>
                        </a:spcAft>
                      </a:pPr>
                      <a:r>
                        <a:rPr lang="fr-BE" sz="1200" kern="100" dirty="0">
                          <a:effectLst/>
                        </a:rPr>
                        <a:t>L’approbation des tarifs de distribution</a:t>
                      </a:r>
                      <a:endParaRPr lang="fr-BE"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48686496"/>
                  </a:ext>
                </a:extLst>
              </a:tr>
            </a:tbl>
          </a:graphicData>
        </a:graphic>
      </p:graphicFrame>
      <p:sp>
        <p:nvSpPr>
          <p:cNvPr id="10" name="ZoneTexte 9">
            <a:extLst>
              <a:ext uri="{FF2B5EF4-FFF2-40B4-BE49-F238E27FC236}">
                <a16:creationId xmlns:a16="http://schemas.microsoft.com/office/drawing/2014/main" id="{E9D262B4-B27B-E98C-6559-3FB7A1808734}"/>
              </a:ext>
            </a:extLst>
          </p:cNvPr>
          <p:cNvSpPr txBox="1"/>
          <p:nvPr/>
        </p:nvSpPr>
        <p:spPr>
          <a:xfrm>
            <a:off x="515167" y="5211574"/>
            <a:ext cx="7670543" cy="738664"/>
          </a:xfrm>
          <a:prstGeom prst="rect">
            <a:avLst/>
          </a:prstGeom>
          <a:noFill/>
        </p:spPr>
        <p:txBody>
          <a:bodyPr wrap="square">
            <a:spAutoFit/>
          </a:bodyPr>
          <a:lstStyle/>
          <a:p>
            <a:r>
              <a:rPr lang="fr-BE" sz="1400" u="sng" dirty="0">
                <a:latin typeface="Aptos" panose="020B0004020202020204" pitchFamily="34" charset="0"/>
              </a:rPr>
              <a:t>Développements récents</a:t>
            </a:r>
            <a:r>
              <a:rPr lang="fr-BE" sz="1400" dirty="0">
                <a:latin typeface="Aptos" panose="020B0004020202020204" pitchFamily="34" charset="0"/>
              </a:rPr>
              <a:t>: la jurisprudence de la Cour constitutionnelle balise et affine la question de la compétence en matière de transport d’hydrogène qui n’est pas explicitement visée dans la loi spéciale. Critère essentiel: fonction de transport ou de distribution.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47DE9119-7BF9-5EEE-AAB4-5203B0AC3744}"/>
              </a:ext>
            </a:extLst>
          </p:cNvPr>
          <p:cNvSpPr txBox="1"/>
          <p:nvPr/>
        </p:nvSpPr>
        <p:spPr>
          <a:xfrm>
            <a:off x="460904" y="2015282"/>
            <a:ext cx="8184332" cy="3970318"/>
          </a:xfrm>
          <a:prstGeom prst="rect">
            <a:avLst/>
          </a:prstGeom>
          <a:noFill/>
        </p:spPr>
        <p:txBody>
          <a:bodyPr wrap="square" rtlCol="0">
            <a:spAutoFit/>
          </a:bodyPr>
          <a:lstStyle/>
          <a:p>
            <a:pPr>
              <a:buClrTx/>
              <a:buSzPct val="130000"/>
              <a:buFont typeface="Wingdings" panose="05000000000000000000" pitchFamily="2" charset="2"/>
              <a:buChar char="Ø"/>
            </a:pPr>
            <a:r>
              <a:rPr lang="fr-BE" altLang="fr-FR" sz="1800" b="1" u="sng" dirty="0">
                <a:solidFill>
                  <a:schemeClr val="tx1"/>
                </a:solidFill>
                <a:latin typeface="Aptos" panose="020B0004020202020204" pitchFamily="34" charset="0"/>
                <a:cs typeface="Arial" panose="020B0604020202020204" pitchFamily="34" charset="0"/>
              </a:rPr>
              <a:t>Ses principaux droits</a:t>
            </a:r>
          </a:p>
          <a:p>
            <a:pPr marL="285750" indent="-285750">
              <a:buFont typeface="Arial" panose="020B0604020202020204" pitchFamily="34" charset="0"/>
              <a:buChar char="−"/>
            </a:pPr>
            <a:r>
              <a:rPr lang="fr-BE" altLang="fr-FR" dirty="0">
                <a:latin typeface="Aptos" panose="020B0004020202020204" pitchFamily="34" charset="0"/>
                <a:cs typeface="Arial" panose="020B0604020202020204" pitchFamily="34" charset="0"/>
              </a:rPr>
              <a:t>Choisir librement son fournisseur.</a:t>
            </a:r>
          </a:p>
          <a:p>
            <a:pPr marL="285750" indent="-285750">
              <a:buFont typeface="Arial" panose="020B0604020202020204" pitchFamily="34" charset="0"/>
              <a:buChar char="−"/>
            </a:pPr>
            <a:r>
              <a:rPr lang="fr-BE" altLang="fr-FR" dirty="0">
                <a:latin typeface="Aptos" panose="020B0004020202020204" pitchFamily="34" charset="0"/>
                <a:cs typeface="Arial" panose="020B0604020202020204" pitchFamily="34" charset="0"/>
              </a:rPr>
              <a:t>Bénéficier des obligations de services public le protégeant en cas, par exemple, de difficultés de paiement.</a:t>
            </a:r>
          </a:p>
          <a:p>
            <a:pPr marL="285750" indent="-285750">
              <a:buFont typeface="Arial" panose="020B0604020202020204" pitchFamily="34" charset="0"/>
              <a:buChar char="−"/>
            </a:pPr>
            <a:r>
              <a:rPr lang="fr-BE" altLang="fr-FR" dirty="0">
                <a:latin typeface="Aptos" panose="020B0004020202020204" pitchFamily="34" charset="0"/>
                <a:cs typeface="Arial" panose="020B0604020202020204" pitchFamily="34" charset="0"/>
              </a:rPr>
              <a:t>Bénéficier d’une alimentation sûre, efficace </a:t>
            </a:r>
            <a:r>
              <a:rPr lang="fr-BE" altLang="fr-FR" sz="1800" dirty="0">
                <a:solidFill>
                  <a:schemeClr val="tx1"/>
                </a:solidFill>
                <a:latin typeface="Aptos" panose="020B0004020202020204" pitchFamily="34" charset="0"/>
                <a:cs typeface="Arial" panose="020B0604020202020204" pitchFamily="34" charset="0"/>
              </a:rPr>
              <a:t>et fiable.</a:t>
            </a:r>
          </a:p>
          <a:p>
            <a:pPr marL="285750" indent="-285750">
              <a:buClrTx/>
              <a:buFont typeface="Arial" panose="020B0604020202020204" pitchFamily="34" charset="0"/>
              <a:buChar char="−"/>
            </a:pPr>
            <a:r>
              <a:rPr lang="fr-BE" altLang="fr-FR" dirty="0">
                <a:latin typeface="Aptos" panose="020B0004020202020204" pitchFamily="34" charset="0"/>
                <a:cs typeface="Arial" panose="020B0604020202020204" pitchFamily="34" charset="0"/>
              </a:rPr>
              <a:t>Participer à des opérations de partage d’énergie.</a:t>
            </a:r>
          </a:p>
          <a:p>
            <a:pPr marL="285750" indent="-285750">
              <a:buClrTx/>
              <a:buFont typeface="Arial" panose="020B0604020202020204" pitchFamily="34" charset="0"/>
              <a:buChar char="−"/>
            </a:pPr>
            <a:r>
              <a:rPr lang="fr-BE" altLang="fr-FR" sz="1800" dirty="0">
                <a:solidFill>
                  <a:schemeClr val="tx1"/>
                </a:solidFill>
                <a:latin typeface="Aptos" panose="020B0004020202020204" pitchFamily="34" charset="0"/>
                <a:cs typeface="Arial" panose="020B0604020202020204" pitchFamily="34" charset="0"/>
              </a:rPr>
              <a:t>Valoriser son éventuelle production.	</a:t>
            </a:r>
          </a:p>
          <a:p>
            <a:pPr>
              <a:buClrTx/>
            </a:pPr>
            <a:endParaRPr lang="fr-BE" altLang="fr-FR" sz="1800" dirty="0">
              <a:solidFill>
                <a:schemeClr val="tx1"/>
              </a:solidFill>
              <a:latin typeface="Aptos" panose="020B0004020202020204" pitchFamily="34" charset="0"/>
              <a:cs typeface="Arial" panose="020B0604020202020204" pitchFamily="34" charset="0"/>
            </a:endParaRPr>
          </a:p>
          <a:p>
            <a:pPr>
              <a:buClrTx/>
              <a:buSzPct val="130000"/>
              <a:buFont typeface="Wingdings" panose="05000000000000000000" pitchFamily="2" charset="2"/>
              <a:buChar char="Ø"/>
            </a:pPr>
            <a:r>
              <a:rPr lang="fr-BE" altLang="fr-FR" sz="1800" b="1" u="sng" dirty="0">
                <a:solidFill>
                  <a:schemeClr val="tx1"/>
                </a:solidFill>
                <a:latin typeface="Aptos" panose="020B0004020202020204" pitchFamily="34" charset="0"/>
                <a:cs typeface="Arial" panose="020B0604020202020204" pitchFamily="34" charset="0"/>
              </a:rPr>
              <a:t>Ses principales obligations</a:t>
            </a:r>
          </a:p>
          <a:p>
            <a:pPr marL="285750" lvl="2" indent="-285750">
              <a:buFont typeface="Arial" panose="020B0604020202020204" pitchFamily="34" charset="0"/>
              <a:buChar char="−"/>
            </a:pPr>
            <a:r>
              <a:rPr lang="fr-BE" altLang="fr-FR" dirty="0">
                <a:latin typeface="Aptos" panose="020B0004020202020204" pitchFamily="34" charset="0"/>
                <a:cs typeface="Arial" panose="020B0604020202020204" pitchFamily="34" charset="0"/>
              </a:rPr>
              <a:t>Se fournir auprès d’une personne disposant d’une licence (sauf autoproduction).</a:t>
            </a:r>
          </a:p>
          <a:p>
            <a:pPr marL="285750" indent="-285750">
              <a:buClrTx/>
              <a:buFont typeface="Arial" panose="020B0604020202020204" pitchFamily="34" charset="0"/>
              <a:buChar char="−"/>
            </a:pPr>
            <a:r>
              <a:rPr lang="fr-BE" altLang="fr-FR" dirty="0">
                <a:latin typeface="Aptos" panose="020B0004020202020204" pitchFamily="34" charset="0"/>
                <a:cs typeface="Arial" panose="020B0604020202020204" pitchFamily="34" charset="0"/>
              </a:rPr>
              <a:t>Donner périodiquement accès à ses données de comptage.</a:t>
            </a:r>
          </a:p>
          <a:p>
            <a:pPr marL="285750" indent="-285750">
              <a:buClrTx/>
              <a:buFont typeface="Arial" panose="020B0604020202020204" pitchFamily="34" charset="0"/>
              <a:buChar char="−"/>
            </a:pPr>
            <a:r>
              <a:rPr lang="fr-BE" altLang="fr-FR" dirty="0">
                <a:latin typeface="Aptos" panose="020B0004020202020204" pitchFamily="34" charset="0"/>
                <a:cs typeface="Arial" panose="020B0604020202020204" pitchFamily="34" charset="0"/>
              </a:rPr>
              <a:t>Respecter les exigences de sécurité et de conformité imposées dans le cadre de leur raccordement (RGIE, règlement technique…). </a:t>
            </a:r>
          </a:p>
        </p:txBody>
      </p:sp>
      <p:sp>
        <p:nvSpPr>
          <p:cNvPr id="5" name="ZoneTexte 4">
            <a:extLst>
              <a:ext uri="{FF2B5EF4-FFF2-40B4-BE49-F238E27FC236}">
                <a16:creationId xmlns:a16="http://schemas.microsoft.com/office/drawing/2014/main" id="{C3EA82EE-3479-0B41-61CA-A9B2EC400CA2}"/>
              </a:ext>
            </a:extLst>
          </p:cNvPr>
          <p:cNvSpPr txBox="1"/>
          <p:nvPr/>
        </p:nvSpPr>
        <p:spPr>
          <a:xfrm>
            <a:off x="460905" y="1399592"/>
            <a:ext cx="7554092" cy="369332"/>
          </a:xfrm>
          <a:prstGeom prst="rect">
            <a:avLst/>
          </a:prstGeom>
          <a:noFill/>
        </p:spPr>
        <p:txBody>
          <a:bodyPr wrap="square" rtlCol="0">
            <a:spAutoFit/>
          </a:bodyPr>
          <a:lstStyle/>
          <a:p>
            <a:r>
              <a:rPr lang="fr-BE" sz="1800" b="1" kern="0" dirty="0">
                <a:solidFill>
                  <a:srgbClr val="F18700"/>
                </a:solidFill>
                <a:latin typeface="Aptos" panose="020B0004020202020204" pitchFamily="34" charset="0"/>
                <a:ea typeface="+mj-ea"/>
              </a:rPr>
              <a:t>7.1. Le client final et l’utilisateur de réseau</a:t>
            </a:r>
            <a:endParaRPr lang="fr-BE" dirty="0">
              <a:solidFill>
                <a:srgbClr val="F18700"/>
              </a:solidFill>
              <a:latin typeface="Aptos" panose="020B0004020202020204" pitchFamily="34" charset="0"/>
            </a:endParaRPr>
          </a:p>
        </p:txBody>
      </p:sp>
      <p:sp>
        <p:nvSpPr>
          <p:cNvPr id="4" name="Espace réservé du numéro de diapositive 3">
            <a:extLst>
              <a:ext uri="{FF2B5EF4-FFF2-40B4-BE49-F238E27FC236}">
                <a16:creationId xmlns:a16="http://schemas.microsoft.com/office/drawing/2014/main" id="{83AF01F5-7B83-490C-A312-C50653E2990D}"/>
              </a:ext>
            </a:extLst>
          </p:cNvPr>
          <p:cNvSpPr>
            <a:spLocks noGrp="1"/>
          </p:cNvSpPr>
          <p:nvPr>
            <p:ph type="sldNum" sz="quarter" idx="12"/>
          </p:nvPr>
        </p:nvSpPr>
        <p:spPr/>
        <p:txBody>
          <a:bodyPr/>
          <a:lstStyle/>
          <a:p>
            <a:fld id="{A012BC3B-0702-4DF0-9B65-FC28F4077171}" type="slidenum">
              <a:rPr lang="en-GB" noProof="0" smtClean="0"/>
              <a:pPr/>
              <a:t>26</a:t>
            </a:fld>
            <a:endParaRPr lang="en-GB" noProof="0" dirty="0"/>
          </a:p>
        </p:txBody>
      </p:sp>
      <p:sp>
        <p:nvSpPr>
          <p:cNvPr id="8" name="Titre 1">
            <a:extLst>
              <a:ext uri="{FF2B5EF4-FFF2-40B4-BE49-F238E27FC236}">
                <a16:creationId xmlns:a16="http://schemas.microsoft.com/office/drawing/2014/main" id="{80314314-E2C3-58C1-833D-9646494C961A}"/>
              </a:ext>
            </a:extLst>
          </p:cNvPr>
          <p:cNvSpPr txBox="1">
            <a:spLocks/>
          </p:cNvSpPr>
          <p:nvPr/>
        </p:nvSpPr>
        <p:spPr>
          <a:xfrm>
            <a:off x="2085489" y="348080"/>
            <a:ext cx="6848961" cy="382170"/>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263525" indent="-263525">
              <a:defRPr/>
            </a:pPr>
            <a:r>
              <a:rPr lang="fr-FR" sz="1600" b="1" dirty="0">
                <a:solidFill>
                  <a:srgbClr val="F18700"/>
                </a:solidFill>
                <a:latin typeface="Arial" pitchFamily="34" charset="0"/>
                <a:cs typeface="Arial" pitchFamily="34" charset="0"/>
              </a:rPr>
              <a:t>7. 	les principaux acteurs des marchés de l’électricité et du gaz</a:t>
            </a:r>
            <a:endParaRPr lang="fr-BE" sz="1600" b="1" dirty="0">
              <a:solidFill>
                <a:srgbClr val="F18700"/>
              </a:solidFill>
              <a:latin typeface="Arial" pitchFamily="34" charset="0"/>
              <a:cs typeface="Arial" pitchFamily="34" charset="0"/>
            </a:endParaRPr>
          </a:p>
        </p:txBody>
      </p:sp>
    </p:spTree>
    <p:extLst>
      <p:ext uri="{BB962C8B-B14F-4D97-AF65-F5344CB8AC3E}">
        <p14:creationId xmlns:p14="http://schemas.microsoft.com/office/powerpoint/2010/main" val="42568168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3F9A43-308D-DCD9-A57E-E23D96FB1EBB}"/>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0A55F347-988C-2125-D069-6105839EAACF}"/>
              </a:ext>
            </a:extLst>
          </p:cNvPr>
          <p:cNvSpPr txBox="1"/>
          <p:nvPr/>
        </p:nvSpPr>
        <p:spPr>
          <a:xfrm>
            <a:off x="434679" y="1808787"/>
            <a:ext cx="8274642" cy="3970318"/>
          </a:xfrm>
          <a:prstGeom prst="rect">
            <a:avLst/>
          </a:prstGeom>
          <a:noFill/>
        </p:spPr>
        <p:txBody>
          <a:bodyPr wrap="square" rtlCol="0">
            <a:spAutoFit/>
          </a:bodyPr>
          <a:lstStyle/>
          <a:p>
            <a:pPr>
              <a:buClrTx/>
              <a:buSzPct val="130000"/>
              <a:buFont typeface="Wingdings" panose="05000000000000000000" pitchFamily="2" charset="2"/>
              <a:buChar char="Ø"/>
            </a:pPr>
            <a:r>
              <a:rPr lang="fr-BE" altLang="fr-FR" sz="1800" b="1" u="sng" dirty="0">
                <a:solidFill>
                  <a:schemeClr val="tx1"/>
                </a:solidFill>
                <a:latin typeface="Aptos" panose="020B0004020202020204" pitchFamily="34" charset="0"/>
                <a:cs typeface="Arial" panose="020B0604020202020204" pitchFamily="34" charset="0"/>
              </a:rPr>
              <a:t>Ses activités</a:t>
            </a:r>
          </a:p>
          <a:p>
            <a:pPr marL="285750" indent="-285750">
              <a:buClrTx/>
              <a:buFont typeface="Arial" panose="020B0604020202020204" pitchFamily="34" charset="0"/>
              <a:buChar char="−"/>
            </a:pPr>
            <a:r>
              <a:rPr lang="fr-BE" altLang="fr-FR" sz="1800" dirty="0">
                <a:solidFill>
                  <a:schemeClr val="tx1"/>
                </a:solidFill>
                <a:latin typeface="Aptos" panose="020B0004020202020204" pitchFamily="34" charset="0"/>
                <a:cs typeface="Arial" panose="020B0604020202020204" pitchFamily="34" charset="0"/>
              </a:rPr>
              <a:t>Acheter de l’énergie à des producteurs et la revendre aux consommateurs,</a:t>
            </a:r>
          </a:p>
          <a:p>
            <a:pPr marL="285750" indent="-285750">
              <a:buClrTx/>
              <a:buFont typeface="Arial" panose="020B0604020202020204" pitchFamily="34" charset="0"/>
              <a:buChar char="−"/>
            </a:pPr>
            <a:r>
              <a:rPr lang="fr-BE" altLang="fr-FR" dirty="0">
                <a:latin typeface="Aptos" panose="020B0004020202020204" pitchFamily="34" charset="0"/>
                <a:cs typeface="Arial" panose="020B0604020202020204" pitchFamily="34" charset="0"/>
              </a:rPr>
              <a:t>A</a:t>
            </a:r>
            <a:r>
              <a:rPr lang="fr-BE" altLang="fr-FR" sz="1800" dirty="0">
                <a:solidFill>
                  <a:schemeClr val="tx1"/>
                </a:solidFill>
                <a:latin typeface="Aptos" panose="020B0004020202020204" pitchFamily="34" charset="0"/>
                <a:cs typeface="Arial" panose="020B0604020202020204" pitchFamily="34" charset="0"/>
              </a:rPr>
              <a:t>ssurer une fourniture continue d’énergie à ses clients,</a:t>
            </a:r>
          </a:p>
          <a:p>
            <a:pPr marL="285750" indent="-285750">
              <a:buClrTx/>
              <a:buFont typeface="Arial" panose="020B0604020202020204" pitchFamily="34" charset="0"/>
              <a:buChar char="−"/>
            </a:pPr>
            <a:r>
              <a:rPr lang="fr-BE" altLang="fr-FR" dirty="0">
                <a:latin typeface="Aptos" panose="020B0004020202020204" pitchFamily="34" charset="0"/>
                <a:cs typeface="Arial" panose="020B0604020202020204" pitchFamily="34" charset="0"/>
              </a:rPr>
              <a:t>F</a:t>
            </a:r>
            <a:r>
              <a:rPr lang="fr-BE" altLang="fr-FR" sz="1800" dirty="0">
                <a:solidFill>
                  <a:schemeClr val="tx1"/>
                </a:solidFill>
                <a:latin typeface="Aptos" panose="020B0004020202020204" pitchFamily="34" charset="0"/>
                <a:cs typeface="Arial" panose="020B0604020202020204" pitchFamily="34" charset="0"/>
              </a:rPr>
              <a:t>acturer ses services et l’énergie consommée au prix prévu par le contrat. La facture annuelle, établissant un décompte précis de la consommation énergétique, est divisée en 3 composantes: </a:t>
            </a:r>
          </a:p>
          <a:p>
            <a:pPr marL="720725" indent="-284163"/>
            <a:r>
              <a:rPr lang="fr-BE" altLang="fr-FR" dirty="0">
                <a:solidFill>
                  <a:schemeClr val="tx1"/>
                </a:solidFill>
                <a:latin typeface="Aptos" panose="020B0004020202020204" pitchFamily="34" charset="0"/>
                <a:cs typeface="Arial" panose="020B0604020202020204" pitchFamily="34" charset="0"/>
              </a:rPr>
              <a:t>1° le coût de l’énergie (« commodity ») =&gt; fournisseur.</a:t>
            </a:r>
          </a:p>
          <a:p>
            <a:pPr marL="720725" indent="-284163"/>
            <a:r>
              <a:rPr lang="fr-BE" altLang="fr-FR" dirty="0">
                <a:solidFill>
                  <a:schemeClr val="tx1"/>
                </a:solidFill>
                <a:latin typeface="Aptos" panose="020B0004020202020204" pitchFamily="34" charset="0"/>
                <a:cs typeface="Arial" panose="020B0604020202020204" pitchFamily="34" charset="0"/>
              </a:rPr>
              <a:t>2° les coûts liés à la distribution et le transport =&gt; gestionnaires de réseau.</a:t>
            </a:r>
          </a:p>
          <a:p>
            <a:pPr marL="720725" indent="-284163"/>
            <a:r>
              <a:rPr lang="fr-BE" altLang="fr-FR" dirty="0">
                <a:solidFill>
                  <a:schemeClr val="tx1"/>
                </a:solidFill>
                <a:latin typeface="Aptos" panose="020B0004020202020204" pitchFamily="34" charset="0"/>
                <a:cs typeface="Arial" panose="020B0604020202020204" pitchFamily="34" charset="0"/>
              </a:rPr>
              <a:t>3° les taxes et surcharges =&gt; pouvoirs publics.</a:t>
            </a:r>
          </a:p>
          <a:p>
            <a:pPr>
              <a:buFont typeface="Wingdings" panose="05000000000000000000" pitchFamily="2" charset="2"/>
              <a:buChar char="Ø"/>
            </a:pPr>
            <a:endParaRPr lang="fr-BE" altLang="fr-FR" sz="1800" b="1" u="sng" dirty="0">
              <a:solidFill>
                <a:schemeClr val="tx1"/>
              </a:solidFill>
              <a:latin typeface="Aptos" panose="020B0004020202020204" pitchFamily="34" charset="0"/>
              <a:cs typeface="Arial" panose="020B0604020202020204" pitchFamily="34" charset="0"/>
            </a:endParaRPr>
          </a:p>
          <a:p>
            <a:pPr marL="176213" indent="-176213">
              <a:buFont typeface="Wingdings" panose="05000000000000000000" pitchFamily="2" charset="2"/>
              <a:buChar char="Ø"/>
            </a:pPr>
            <a:r>
              <a:rPr lang="fr-BE" altLang="fr-FR" sz="1800" b="1" u="sng" dirty="0">
                <a:solidFill>
                  <a:schemeClr val="tx1"/>
                </a:solidFill>
                <a:latin typeface="Aptos" panose="020B0004020202020204" pitchFamily="34" charset="0"/>
                <a:cs typeface="Arial" panose="020B0604020202020204" pitchFamily="34" charset="0"/>
              </a:rPr>
              <a:t>Caractéristique du modèle de marché en Belgique</a:t>
            </a:r>
            <a:r>
              <a:rPr lang="fr-BE" altLang="fr-FR" sz="1800" b="1" dirty="0">
                <a:solidFill>
                  <a:schemeClr val="tx1"/>
                </a:solidFill>
                <a:latin typeface="Aptos" panose="020B0004020202020204" pitchFamily="34" charset="0"/>
                <a:cs typeface="Arial" panose="020B0604020202020204" pitchFamily="34" charset="0"/>
              </a:rPr>
              <a:t>: </a:t>
            </a:r>
            <a:r>
              <a:rPr lang="fr-BE" altLang="fr-FR" sz="1800" dirty="0">
                <a:solidFill>
                  <a:schemeClr val="tx1"/>
                </a:solidFill>
                <a:latin typeface="Aptos" panose="020B0004020202020204" pitchFamily="34" charset="0"/>
                <a:cs typeface="Arial" panose="020B0604020202020204" pitchFamily="34" charset="0"/>
              </a:rPr>
              <a:t>la cascade tarifaire et le principe du SPOC (single point of contact).</a:t>
            </a:r>
          </a:p>
          <a:p>
            <a:pPr>
              <a:buFont typeface="Wingdings" panose="05000000000000000000" pitchFamily="2" charset="2"/>
              <a:buChar char="Ø"/>
            </a:pPr>
            <a:endParaRPr lang="fr-BE" altLang="fr-FR" sz="1800" dirty="0">
              <a:solidFill>
                <a:schemeClr val="tx1"/>
              </a:solidFill>
              <a:latin typeface="Aptos" panose="020B0004020202020204" pitchFamily="34" charset="0"/>
              <a:cs typeface="Arial" panose="020B0604020202020204" pitchFamily="34" charset="0"/>
            </a:endParaRPr>
          </a:p>
          <a:p>
            <a:pPr marL="176213" indent="-176213">
              <a:buFont typeface="Wingdings" panose="05000000000000000000" pitchFamily="2" charset="2"/>
              <a:buChar char="Ø"/>
            </a:pPr>
            <a:r>
              <a:rPr lang="fr-BE" altLang="fr-FR" sz="1800" dirty="0">
                <a:solidFill>
                  <a:schemeClr val="tx1"/>
                </a:solidFill>
                <a:latin typeface="Aptos" panose="020B0004020202020204" pitchFamily="34" charset="0"/>
                <a:cs typeface="Arial" panose="020B0604020202020204" pitchFamily="34" charset="0"/>
              </a:rPr>
              <a:t>En ce de défaillance, recours au </a:t>
            </a:r>
            <a:r>
              <a:rPr lang="fr-BE" altLang="fr-FR" sz="1800" b="1" u="sng" dirty="0">
                <a:solidFill>
                  <a:schemeClr val="tx1"/>
                </a:solidFill>
                <a:latin typeface="Aptos" panose="020B0004020202020204" pitchFamily="34" charset="0"/>
                <a:cs typeface="Arial" panose="020B0604020202020204" pitchFamily="34" charset="0"/>
              </a:rPr>
              <a:t>mécanisme du fournisseur de substitution</a:t>
            </a:r>
            <a:r>
              <a:rPr lang="fr-BE" altLang="fr-FR" sz="1800" b="1" u="sng" dirty="0">
                <a:solidFill>
                  <a:schemeClr val="tx1"/>
                </a:solidFill>
                <a:cs typeface="Arial" panose="020B0604020202020204" pitchFamily="34" charset="0"/>
              </a:rPr>
              <a:t>.</a:t>
            </a:r>
          </a:p>
        </p:txBody>
      </p:sp>
      <p:sp>
        <p:nvSpPr>
          <p:cNvPr id="5" name="ZoneTexte 4">
            <a:extLst>
              <a:ext uri="{FF2B5EF4-FFF2-40B4-BE49-F238E27FC236}">
                <a16:creationId xmlns:a16="http://schemas.microsoft.com/office/drawing/2014/main" id="{7A33D862-8332-D2CE-B4CA-CFFF6A4BB248}"/>
              </a:ext>
            </a:extLst>
          </p:cNvPr>
          <p:cNvSpPr txBox="1"/>
          <p:nvPr/>
        </p:nvSpPr>
        <p:spPr>
          <a:xfrm>
            <a:off x="434679" y="1338223"/>
            <a:ext cx="7580317" cy="369332"/>
          </a:xfrm>
          <a:prstGeom prst="rect">
            <a:avLst/>
          </a:prstGeom>
          <a:noFill/>
        </p:spPr>
        <p:txBody>
          <a:bodyPr wrap="square" rtlCol="0">
            <a:spAutoFit/>
          </a:bodyPr>
          <a:lstStyle/>
          <a:p>
            <a:r>
              <a:rPr lang="fr-BE" b="1" kern="0" dirty="0">
                <a:solidFill>
                  <a:srgbClr val="F18700"/>
                </a:solidFill>
                <a:latin typeface="Aptos" panose="020B0004020202020204" pitchFamily="34" charset="0"/>
                <a:ea typeface="+mj-ea"/>
              </a:rPr>
              <a:t>7.2. Le fournisseur </a:t>
            </a:r>
          </a:p>
        </p:txBody>
      </p:sp>
      <p:sp>
        <p:nvSpPr>
          <p:cNvPr id="4" name="Espace réservé du numéro de diapositive 3">
            <a:extLst>
              <a:ext uri="{FF2B5EF4-FFF2-40B4-BE49-F238E27FC236}">
                <a16:creationId xmlns:a16="http://schemas.microsoft.com/office/drawing/2014/main" id="{009AA26C-E368-342E-0A98-05B56F4C78F9}"/>
              </a:ext>
            </a:extLst>
          </p:cNvPr>
          <p:cNvSpPr>
            <a:spLocks noGrp="1"/>
          </p:cNvSpPr>
          <p:nvPr>
            <p:ph type="sldNum" sz="quarter" idx="12"/>
          </p:nvPr>
        </p:nvSpPr>
        <p:spPr/>
        <p:txBody>
          <a:bodyPr/>
          <a:lstStyle/>
          <a:p>
            <a:fld id="{A012BC3B-0702-4DF0-9B65-FC28F4077171}" type="slidenum">
              <a:rPr lang="en-GB" noProof="0" smtClean="0"/>
              <a:pPr/>
              <a:t>27</a:t>
            </a:fld>
            <a:endParaRPr lang="en-GB" noProof="0" dirty="0"/>
          </a:p>
        </p:txBody>
      </p:sp>
      <p:sp>
        <p:nvSpPr>
          <p:cNvPr id="6" name="Titre 1">
            <a:extLst>
              <a:ext uri="{FF2B5EF4-FFF2-40B4-BE49-F238E27FC236}">
                <a16:creationId xmlns:a16="http://schemas.microsoft.com/office/drawing/2014/main" id="{49586154-28B5-B43A-83A8-B5D2DF59015D}"/>
              </a:ext>
            </a:extLst>
          </p:cNvPr>
          <p:cNvSpPr txBox="1">
            <a:spLocks/>
          </p:cNvSpPr>
          <p:nvPr/>
        </p:nvSpPr>
        <p:spPr>
          <a:xfrm>
            <a:off x="2085489" y="348080"/>
            <a:ext cx="6848961" cy="382170"/>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263525" indent="-263525">
              <a:defRPr/>
            </a:pPr>
            <a:r>
              <a:rPr lang="fr-FR" sz="1600" b="1" dirty="0">
                <a:solidFill>
                  <a:srgbClr val="F18700"/>
                </a:solidFill>
                <a:latin typeface="Arial" pitchFamily="34" charset="0"/>
                <a:cs typeface="Arial" pitchFamily="34" charset="0"/>
              </a:rPr>
              <a:t>7. 	les principaux acteurs des marchés de l’électricité et du gaz</a:t>
            </a:r>
            <a:endParaRPr lang="fr-BE" sz="1600" b="1" dirty="0">
              <a:solidFill>
                <a:srgbClr val="F18700"/>
              </a:solidFill>
              <a:latin typeface="Arial" pitchFamily="34" charset="0"/>
              <a:cs typeface="Arial" pitchFamily="34" charset="0"/>
            </a:endParaRPr>
          </a:p>
        </p:txBody>
      </p:sp>
    </p:spTree>
    <p:extLst>
      <p:ext uri="{BB962C8B-B14F-4D97-AF65-F5344CB8AC3E}">
        <p14:creationId xmlns:p14="http://schemas.microsoft.com/office/powerpoint/2010/main" val="21876207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4AE6B5-3C0F-EF5B-9BF3-8D5CA1DC633C}"/>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EED2D3FB-1F22-782D-1B8D-BFFB14ECEDEC}"/>
              </a:ext>
            </a:extLst>
          </p:cNvPr>
          <p:cNvSpPr txBox="1"/>
          <p:nvPr/>
        </p:nvSpPr>
        <p:spPr>
          <a:xfrm>
            <a:off x="434109" y="3003292"/>
            <a:ext cx="8220364" cy="2862322"/>
          </a:xfrm>
          <a:prstGeom prst="rect">
            <a:avLst/>
          </a:prstGeom>
          <a:noFill/>
        </p:spPr>
        <p:txBody>
          <a:bodyPr wrap="square" rtlCol="0">
            <a:spAutoFit/>
          </a:bodyPr>
          <a:lstStyle/>
          <a:p>
            <a:pPr>
              <a:buClrTx/>
              <a:buSzPct val="130000"/>
              <a:buFont typeface="Wingdings" panose="05000000000000000000" pitchFamily="2" charset="2"/>
              <a:buChar char="Ø"/>
            </a:pPr>
            <a:r>
              <a:rPr lang="fr-BE" altLang="fr-FR" sz="1800" b="1" u="sng" dirty="0">
                <a:solidFill>
                  <a:schemeClr val="tx1"/>
                </a:solidFill>
                <a:cs typeface="Arial" panose="020B0604020202020204" pitchFamily="34" charset="0"/>
              </a:rPr>
              <a:t>Ses activités</a:t>
            </a:r>
          </a:p>
          <a:p>
            <a:pPr>
              <a:buClrTx/>
              <a:buSzPct val="130000"/>
              <a:buFont typeface="Wingdings" panose="05000000000000000000" pitchFamily="2" charset="2"/>
              <a:buChar char="Ø"/>
            </a:pPr>
            <a:endParaRPr lang="fr-BE" altLang="fr-FR" sz="1800" b="1" u="sng" dirty="0">
              <a:solidFill>
                <a:schemeClr val="tx1"/>
              </a:solidFill>
              <a:cs typeface="Arial" panose="020B0604020202020204" pitchFamily="34" charset="0"/>
            </a:endParaRPr>
          </a:p>
          <a:p>
            <a:pPr marL="285750" indent="-285750">
              <a:buClrTx/>
              <a:buFont typeface="Aptos" panose="020B0004020202020204" pitchFamily="34" charset="0"/>
              <a:buChar char="−"/>
            </a:pPr>
            <a:r>
              <a:rPr lang="fr-BE" altLang="fr-FR" sz="1800" dirty="0">
                <a:solidFill>
                  <a:schemeClr val="tx1"/>
                </a:solidFill>
                <a:cs typeface="Arial" panose="020B0604020202020204" pitchFamily="34" charset="0"/>
              </a:rPr>
              <a:t>Assurer l’acheminement de l’énergie du réseau de transport jusqu’à l’utilisateur du réseau de distribution (URD).</a:t>
            </a:r>
          </a:p>
          <a:p>
            <a:pPr marL="285750" indent="-285750">
              <a:buClrTx/>
              <a:buFont typeface="Aptos" panose="020B0004020202020204" pitchFamily="34" charset="0"/>
              <a:buChar char="−"/>
            </a:pPr>
            <a:r>
              <a:rPr lang="fr-BE" altLang="fr-FR" dirty="0">
                <a:cs typeface="Arial" panose="020B0604020202020204" pitchFamily="34" charset="0"/>
              </a:rPr>
              <a:t>A</a:t>
            </a:r>
            <a:r>
              <a:rPr lang="fr-BE" altLang="fr-FR" sz="1800" dirty="0">
                <a:solidFill>
                  <a:schemeClr val="tx1"/>
                </a:solidFill>
                <a:cs typeface="Arial" panose="020B0604020202020204" pitchFamily="34" charset="0"/>
              </a:rPr>
              <a:t>ssurer l’entretien et le bon fonctionnement du réseau de distribution.</a:t>
            </a:r>
          </a:p>
          <a:p>
            <a:pPr marL="285750" indent="-285750">
              <a:buClrTx/>
              <a:buFont typeface="Aptos" panose="020B0004020202020204" pitchFamily="34" charset="0"/>
              <a:buChar char="−"/>
            </a:pPr>
            <a:r>
              <a:rPr lang="fr-BE" altLang="fr-FR" dirty="0">
                <a:cs typeface="Arial" panose="020B0604020202020204" pitchFamily="34" charset="0"/>
              </a:rPr>
              <a:t>R</a:t>
            </a:r>
            <a:r>
              <a:rPr lang="fr-BE" altLang="fr-FR" sz="1800" dirty="0">
                <a:solidFill>
                  <a:schemeClr val="tx1"/>
                </a:solidFill>
                <a:cs typeface="Arial" panose="020B0604020202020204" pitchFamily="34" charset="0"/>
              </a:rPr>
              <a:t>esponsable technique des nouveaux raccordements au réseau, des changements de compteurs, des renforcements de puissance…</a:t>
            </a:r>
          </a:p>
          <a:p>
            <a:pPr marL="285750" indent="-285750">
              <a:buClrTx/>
              <a:buFont typeface="Aptos" panose="020B0004020202020204" pitchFamily="34" charset="0"/>
              <a:buChar char="−"/>
            </a:pPr>
            <a:r>
              <a:rPr lang="fr-BE" altLang="fr-FR" sz="1800" dirty="0">
                <a:solidFill>
                  <a:schemeClr val="tx1"/>
                </a:solidFill>
                <a:cs typeface="Arial" panose="020B0604020202020204" pitchFamily="34" charset="0"/>
              </a:rPr>
              <a:t>Relève et contrôle des index de consommation des URD et transmission de ceux-ci aux fournisseurs pour établir la facturation.</a:t>
            </a:r>
          </a:p>
          <a:p>
            <a:pPr marL="285750" indent="-285750">
              <a:buClrTx/>
              <a:buFont typeface="Aptos" panose="020B0004020202020204" pitchFamily="34" charset="0"/>
              <a:buChar char="−"/>
            </a:pPr>
            <a:r>
              <a:rPr lang="fr-BE" altLang="fr-FR" sz="1800" dirty="0">
                <a:solidFill>
                  <a:schemeClr val="tx1"/>
                </a:solidFill>
                <a:cs typeface="Arial" panose="020B0604020202020204" pitchFamily="34" charset="0"/>
              </a:rPr>
              <a:t>Fournisseur social (clients protégés au sens régional).</a:t>
            </a:r>
            <a:endParaRPr lang="fr-BE" altLang="fr-FR" sz="1800" b="1" u="sng" dirty="0">
              <a:solidFill>
                <a:schemeClr val="tx1"/>
              </a:solidFill>
              <a:cs typeface="Arial" panose="020B0604020202020204" pitchFamily="34" charset="0"/>
            </a:endParaRPr>
          </a:p>
        </p:txBody>
      </p:sp>
      <p:sp>
        <p:nvSpPr>
          <p:cNvPr id="5" name="ZoneTexte 4">
            <a:extLst>
              <a:ext uri="{FF2B5EF4-FFF2-40B4-BE49-F238E27FC236}">
                <a16:creationId xmlns:a16="http://schemas.microsoft.com/office/drawing/2014/main" id="{11712E07-28F6-77C8-089E-025C83C3702A}"/>
              </a:ext>
            </a:extLst>
          </p:cNvPr>
          <p:cNvSpPr txBox="1"/>
          <p:nvPr/>
        </p:nvSpPr>
        <p:spPr>
          <a:xfrm>
            <a:off x="434110" y="1417628"/>
            <a:ext cx="7549852" cy="369332"/>
          </a:xfrm>
          <a:prstGeom prst="rect">
            <a:avLst/>
          </a:prstGeom>
          <a:noFill/>
        </p:spPr>
        <p:txBody>
          <a:bodyPr wrap="square" rtlCol="0">
            <a:spAutoFit/>
          </a:bodyPr>
          <a:lstStyle/>
          <a:p>
            <a:r>
              <a:rPr lang="fr-BE" b="1" kern="0" dirty="0">
                <a:solidFill>
                  <a:srgbClr val="F18700"/>
                </a:solidFill>
                <a:latin typeface="Aptos" panose="020B0004020202020204" pitchFamily="34" charset="0"/>
                <a:ea typeface="+mj-ea"/>
              </a:rPr>
              <a:t>7.3. Le gestionnaire de réseau de distribution</a:t>
            </a:r>
          </a:p>
        </p:txBody>
      </p:sp>
      <p:pic>
        <p:nvPicPr>
          <p:cNvPr id="4" name="Image 8">
            <a:extLst>
              <a:ext uri="{FF2B5EF4-FFF2-40B4-BE49-F238E27FC236}">
                <a16:creationId xmlns:a16="http://schemas.microsoft.com/office/drawing/2014/main" id="{1178AE29-650A-9F27-5EF4-89CD5756B2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8040" y="1952553"/>
            <a:ext cx="1300057" cy="657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 13">
            <a:extLst>
              <a:ext uri="{FF2B5EF4-FFF2-40B4-BE49-F238E27FC236}">
                <a16:creationId xmlns:a16="http://schemas.microsoft.com/office/drawing/2014/main" id="{2908A8C1-C3D2-AE00-D87B-5D29F34A7C3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8458" y="1941757"/>
            <a:ext cx="786383" cy="696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 8" descr="Une image contenant Police, Bleu électrique, Graphique, conception&#10;&#10;Description générée automatiquement">
            <a:extLst>
              <a:ext uri="{FF2B5EF4-FFF2-40B4-BE49-F238E27FC236}">
                <a16:creationId xmlns:a16="http://schemas.microsoft.com/office/drawing/2014/main" id="{325205B5-7502-BE37-199F-90C32A67B3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46349" y="1941757"/>
            <a:ext cx="1082329" cy="588786"/>
          </a:xfrm>
          <a:prstGeom prst="rect">
            <a:avLst/>
          </a:prstGeom>
        </p:spPr>
      </p:pic>
      <p:pic>
        <p:nvPicPr>
          <p:cNvPr id="1026" name="Image 14" descr="Une image contenant Police, symbole, logo, Graphique&#10;&#10;Description générée automatiquement">
            <a:extLst>
              <a:ext uri="{FF2B5EF4-FFF2-40B4-BE49-F238E27FC236}">
                <a16:creationId xmlns:a16="http://schemas.microsoft.com/office/drawing/2014/main" id="{B1D5F881-99A4-A217-8076-EF12B9BDA10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07553" y="1899673"/>
            <a:ext cx="1247775"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Image 12">
            <a:extLst>
              <a:ext uri="{FF2B5EF4-FFF2-40B4-BE49-F238E27FC236}">
                <a16:creationId xmlns:a16="http://schemas.microsoft.com/office/drawing/2014/main" id="{14F66CF8-82A4-EDDF-0043-CB31750C77F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99335" y="1965316"/>
            <a:ext cx="1637112" cy="588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Espace réservé du numéro de diapositive 5">
            <a:extLst>
              <a:ext uri="{FF2B5EF4-FFF2-40B4-BE49-F238E27FC236}">
                <a16:creationId xmlns:a16="http://schemas.microsoft.com/office/drawing/2014/main" id="{266ADA45-AF09-C5A8-ED41-0E6DAFB8618B}"/>
              </a:ext>
            </a:extLst>
          </p:cNvPr>
          <p:cNvSpPr>
            <a:spLocks noGrp="1"/>
          </p:cNvSpPr>
          <p:nvPr>
            <p:ph type="sldNum" sz="quarter" idx="12"/>
          </p:nvPr>
        </p:nvSpPr>
        <p:spPr/>
        <p:txBody>
          <a:bodyPr/>
          <a:lstStyle/>
          <a:p>
            <a:fld id="{A012BC3B-0702-4DF0-9B65-FC28F4077171}" type="slidenum">
              <a:rPr lang="en-GB" noProof="0" smtClean="0"/>
              <a:pPr/>
              <a:t>28</a:t>
            </a:fld>
            <a:endParaRPr lang="en-GB" noProof="0" dirty="0"/>
          </a:p>
        </p:txBody>
      </p:sp>
      <p:sp>
        <p:nvSpPr>
          <p:cNvPr id="7" name="Titre 1">
            <a:extLst>
              <a:ext uri="{FF2B5EF4-FFF2-40B4-BE49-F238E27FC236}">
                <a16:creationId xmlns:a16="http://schemas.microsoft.com/office/drawing/2014/main" id="{8BFE6F1D-7CD1-CEE3-3E89-DAF32C2D313F}"/>
              </a:ext>
            </a:extLst>
          </p:cNvPr>
          <p:cNvSpPr txBox="1">
            <a:spLocks/>
          </p:cNvSpPr>
          <p:nvPr/>
        </p:nvSpPr>
        <p:spPr>
          <a:xfrm>
            <a:off x="2085489" y="348080"/>
            <a:ext cx="6848961" cy="382170"/>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263525" indent="-263525">
              <a:defRPr/>
            </a:pPr>
            <a:r>
              <a:rPr lang="fr-FR" sz="1600" b="1" dirty="0">
                <a:solidFill>
                  <a:srgbClr val="F18700"/>
                </a:solidFill>
                <a:latin typeface="Arial" pitchFamily="34" charset="0"/>
                <a:cs typeface="Arial" pitchFamily="34" charset="0"/>
              </a:rPr>
              <a:t>7. 	les principaux acteurs des marchés de l’électricité et du gaz</a:t>
            </a:r>
            <a:endParaRPr lang="fr-BE" sz="1600" b="1" dirty="0">
              <a:solidFill>
                <a:srgbClr val="F18700"/>
              </a:solidFill>
              <a:latin typeface="Arial" pitchFamily="34" charset="0"/>
              <a:cs typeface="Arial" pitchFamily="34" charset="0"/>
            </a:endParaRPr>
          </a:p>
        </p:txBody>
      </p:sp>
    </p:spTree>
    <p:extLst>
      <p:ext uri="{BB962C8B-B14F-4D97-AF65-F5344CB8AC3E}">
        <p14:creationId xmlns:p14="http://schemas.microsoft.com/office/powerpoint/2010/main" val="20240855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26C2ED-0E52-5738-159A-98A07C606AFB}"/>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637BBABA-E1F0-778B-73AB-C6D285793A33}"/>
              </a:ext>
            </a:extLst>
          </p:cNvPr>
          <p:cNvSpPr txBox="1"/>
          <p:nvPr/>
        </p:nvSpPr>
        <p:spPr>
          <a:xfrm>
            <a:off x="481430" y="2182332"/>
            <a:ext cx="7961733" cy="2585323"/>
          </a:xfrm>
          <a:prstGeom prst="rect">
            <a:avLst/>
          </a:prstGeom>
          <a:noFill/>
        </p:spPr>
        <p:txBody>
          <a:bodyPr wrap="square" rtlCol="0">
            <a:spAutoFit/>
          </a:bodyPr>
          <a:lstStyle/>
          <a:p>
            <a:pPr algn="just">
              <a:lnSpc>
                <a:spcPct val="100000"/>
              </a:lnSpc>
              <a:buFont typeface="Wingdings" panose="05000000000000000000" pitchFamily="2" charset="2"/>
              <a:buNone/>
            </a:pPr>
            <a:r>
              <a:rPr lang="fr-BE" altLang="fr-FR" sz="1800" dirty="0">
                <a:solidFill>
                  <a:schemeClr val="tx1"/>
                </a:solidFill>
                <a:latin typeface="Arial" panose="020B0604020202020204" pitchFamily="34" charset="0"/>
                <a:cs typeface="Arial" panose="020B0604020202020204" pitchFamily="34" charset="0"/>
              </a:rPr>
              <a:t>Les échanges internationaux d'électricité et la répartition de cette énergie vers les grands centres de consommation à partir des centrales de production sont assurés par ELIA, comme </a:t>
            </a:r>
            <a:r>
              <a:rPr lang="fr-BE" altLang="fr-FR" dirty="0">
                <a:latin typeface="Arial" panose="020B0604020202020204" pitchFamily="34" charset="0"/>
                <a:cs typeface="Arial" panose="020B0604020202020204" pitchFamily="34" charset="0"/>
              </a:rPr>
              <a:t>GRT (Fédé</a:t>
            </a:r>
            <a:r>
              <a:rPr lang="fr-BE" altLang="fr-FR" sz="1800" dirty="0">
                <a:solidFill>
                  <a:schemeClr val="tx1"/>
                </a:solidFill>
                <a:latin typeface="Arial" panose="020B0604020202020204" pitchFamily="34" charset="0"/>
                <a:cs typeface="Arial" panose="020B0604020202020204" pitchFamily="34" charset="0"/>
              </a:rPr>
              <a:t>ral) ou GRTL (wallon). 	</a:t>
            </a:r>
          </a:p>
          <a:p>
            <a:pPr algn="just">
              <a:lnSpc>
                <a:spcPct val="100000"/>
              </a:lnSpc>
              <a:buFont typeface="Wingdings" panose="05000000000000000000" pitchFamily="2" charset="2"/>
              <a:buNone/>
            </a:pPr>
            <a:r>
              <a:rPr lang="fr-BE" altLang="fr-FR" u="sng" dirty="0">
                <a:latin typeface="Arial" panose="020B0604020202020204" pitchFamily="34" charset="0"/>
                <a:cs typeface="Arial" panose="020B0604020202020204" pitchFamily="34" charset="0"/>
              </a:rPr>
              <a:t>R</a:t>
            </a:r>
            <a:r>
              <a:rPr lang="fr-BE" altLang="fr-FR" sz="1800" u="sng" dirty="0">
                <a:solidFill>
                  <a:schemeClr val="tx1"/>
                </a:solidFill>
                <a:latin typeface="Arial" panose="020B0604020202020204" pitchFamily="34" charset="0"/>
                <a:cs typeface="Arial" panose="020B0604020202020204" pitchFamily="34" charset="0"/>
              </a:rPr>
              <a:t>ôle: </a:t>
            </a:r>
          </a:p>
          <a:p>
            <a:pPr marL="895350" indent="-285750" algn="just">
              <a:lnSpc>
                <a:spcPct val="100000"/>
              </a:lnSpc>
              <a:buFont typeface="Calibri" panose="020F0502020204030204" pitchFamily="34" charset="0"/>
              <a:buChar char="-"/>
            </a:pPr>
            <a:r>
              <a:rPr lang="fr-BE" altLang="fr-FR" sz="1800" dirty="0">
                <a:solidFill>
                  <a:schemeClr val="tx1"/>
                </a:solidFill>
                <a:latin typeface="Arial" panose="020B0604020202020204" pitchFamily="34" charset="0"/>
                <a:cs typeface="Arial" panose="020B0604020202020204" pitchFamily="34" charset="0"/>
              </a:rPr>
              <a:t>développement et entretien de l’infrastructure.</a:t>
            </a:r>
          </a:p>
          <a:p>
            <a:pPr marL="895350" indent="-285750" algn="just">
              <a:lnSpc>
                <a:spcPct val="100000"/>
              </a:lnSpc>
              <a:buFont typeface="Calibri" panose="020F0502020204030204" pitchFamily="34" charset="0"/>
              <a:buChar char="-"/>
            </a:pPr>
            <a:r>
              <a:rPr lang="fr-BE" altLang="fr-FR" sz="1800" dirty="0">
                <a:solidFill>
                  <a:schemeClr val="tx1"/>
                </a:solidFill>
                <a:latin typeface="Arial" panose="020B0604020202020204" pitchFamily="34" charset="0"/>
                <a:cs typeface="Arial" panose="020B0604020202020204" pitchFamily="34" charset="0"/>
              </a:rPr>
              <a:t>exploitation des réseaux (de 30.000 à 400.000 volts)</a:t>
            </a:r>
          </a:p>
          <a:p>
            <a:pPr marL="895350" indent="-285750" algn="just">
              <a:lnSpc>
                <a:spcPct val="100000"/>
              </a:lnSpc>
              <a:buFont typeface="Calibri" panose="020F0502020204030204" pitchFamily="34" charset="0"/>
              <a:buChar char="-"/>
            </a:pPr>
            <a:r>
              <a:rPr lang="fr-BE" altLang="fr-FR" dirty="0">
                <a:latin typeface="Arial" panose="020B0604020202020204" pitchFamily="34" charset="0"/>
                <a:cs typeface="Arial" panose="020B0604020202020204" pitchFamily="34" charset="0"/>
              </a:rPr>
              <a:t>	interconnexion avec les réseaux voisins (renforcer 			échanges et sécurité d’approvisionnement).</a:t>
            </a:r>
            <a:endParaRPr lang="fr-BE" altLang="fr-FR" sz="1800" dirty="0">
              <a:solidFill>
                <a:schemeClr val="tx1"/>
              </a:solidFill>
              <a:latin typeface="Arial" panose="020B0604020202020204" pitchFamily="34" charset="0"/>
              <a:cs typeface="Arial" panose="020B0604020202020204" pitchFamily="34" charset="0"/>
            </a:endParaRPr>
          </a:p>
        </p:txBody>
      </p:sp>
      <p:sp>
        <p:nvSpPr>
          <p:cNvPr id="5" name="ZoneTexte 4">
            <a:extLst>
              <a:ext uri="{FF2B5EF4-FFF2-40B4-BE49-F238E27FC236}">
                <a16:creationId xmlns:a16="http://schemas.microsoft.com/office/drawing/2014/main" id="{510EBB84-4C6D-E75A-281A-55737FC2524C}"/>
              </a:ext>
            </a:extLst>
          </p:cNvPr>
          <p:cNvSpPr txBox="1"/>
          <p:nvPr/>
        </p:nvSpPr>
        <p:spPr>
          <a:xfrm>
            <a:off x="480601" y="1168353"/>
            <a:ext cx="8146163" cy="369332"/>
          </a:xfrm>
          <a:prstGeom prst="rect">
            <a:avLst/>
          </a:prstGeom>
          <a:noFill/>
        </p:spPr>
        <p:txBody>
          <a:bodyPr wrap="square" rtlCol="0">
            <a:spAutoFit/>
          </a:bodyPr>
          <a:lstStyle/>
          <a:p>
            <a:r>
              <a:rPr lang="fr-BE" b="1" kern="0" dirty="0">
                <a:solidFill>
                  <a:srgbClr val="F18700"/>
                </a:solidFill>
                <a:latin typeface="Aptos" panose="020B0004020202020204" pitchFamily="34" charset="0"/>
                <a:ea typeface="+mj-ea"/>
              </a:rPr>
              <a:t>7.4. Electricité - Le gestionnaire de réseau de transport/transport local (ELIA)</a:t>
            </a:r>
            <a:endParaRPr lang="fr-BE" dirty="0">
              <a:latin typeface="Aptos" panose="020B0004020202020204" pitchFamily="34" charset="0"/>
            </a:endParaRPr>
          </a:p>
        </p:txBody>
      </p:sp>
      <p:sp>
        <p:nvSpPr>
          <p:cNvPr id="8" name="ZoneTexte 7">
            <a:extLst>
              <a:ext uri="{FF2B5EF4-FFF2-40B4-BE49-F238E27FC236}">
                <a16:creationId xmlns:a16="http://schemas.microsoft.com/office/drawing/2014/main" id="{C3AEEAFA-6FF9-6C2A-1AF3-5684164AA06E}"/>
              </a:ext>
            </a:extLst>
          </p:cNvPr>
          <p:cNvSpPr txBox="1"/>
          <p:nvPr/>
        </p:nvSpPr>
        <p:spPr>
          <a:xfrm>
            <a:off x="480601" y="4834700"/>
            <a:ext cx="8146163" cy="923330"/>
          </a:xfrm>
          <a:prstGeom prst="rect">
            <a:avLst/>
          </a:prstGeom>
          <a:noFill/>
        </p:spPr>
        <p:txBody>
          <a:bodyPr wrap="square" rtlCol="0">
            <a:spAutoFit/>
          </a:bodyPr>
          <a:lstStyle/>
          <a:p>
            <a:r>
              <a:rPr lang="fr-BE" b="1" kern="0" dirty="0">
                <a:solidFill>
                  <a:srgbClr val="F18700"/>
                </a:solidFill>
                <a:latin typeface="Aptos" panose="020B0004020202020204" pitchFamily="34" charset="0"/>
                <a:ea typeface="+mj-ea"/>
              </a:rPr>
              <a:t>7.5. Gaz - Le gestionnaire de réseau de transport (Fluxys)</a:t>
            </a:r>
          </a:p>
          <a:p>
            <a:r>
              <a:rPr lang="fr-BE" kern="0" dirty="0">
                <a:ea typeface="+mj-ea"/>
              </a:rPr>
              <a:t>Gestion du réseau de transport de gaz naturel haute pression, opérations transfrontalières, stockage et terminaux GNL.</a:t>
            </a:r>
            <a:endParaRPr lang="fr-BE" sz="1800" kern="0" dirty="0">
              <a:ea typeface="+mj-ea"/>
            </a:endParaRPr>
          </a:p>
        </p:txBody>
      </p:sp>
      <p:pic>
        <p:nvPicPr>
          <p:cNvPr id="10" name="Image 9">
            <a:extLst>
              <a:ext uri="{FF2B5EF4-FFF2-40B4-BE49-F238E27FC236}">
                <a16:creationId xmlns:a16="http://schemas.microsoft.com/office/drawing/2014/main" id="{92E1D6FF-4903-4C9B-4701-01D7E1C49F54}"/>
              </a:ext>
            </a:extLst>
          </p:cNvPr>
          <p:cNvPicPr>
            <a:picLocks noChangeAspect="1"/>
          </p:cNvPicPr>
          <p:nvPr/>
        </p:nvPicPr>
        <p:blipFill>
          <a:blip r:embed="rId2"/>
          <a:stretch>
            <a:fillRect/>
          </a:stretch>
        </p:blipFill>
        <p:spPr>
          <a:xfrm>
            <a:off x="2027678" y="1519985"/>
            <a:ext cx="1234547" cy="662997"/>
          </a:xfrm>
          <a:prstGeom prst="rect">
            <a:avLst/>
          </a:prstGeom>
        </p:spPr>
      </p:pic>
      <p:pic>
        <p:nvPicPr>
          <p:cNvPr id="12" name="Image 11">
            <a:extLst>
              <a:ext uri="{FF2B5EF4-FFF2-40B4-BE49-F238E27FC236}">
                <a16:creationId xmlns:a16="http://schemas.microsoft.com/office/drawing/2014/main" id="{FD25FD62-0D5E-2CF8-7652-34C8A16A0A38}"/>
              </a:ext>
            </a:extLst>
          </p:cNvPr>
          <p:cNvPicPr>
            <a:picLocks noChangeAspect="1"/>
          </p:cNvPicPr>
          <p:nvPr/>
        </p:nvPicPr>
        <p:blipFill>
          <a:blip r:embed="rId3"/>
          <a:stretch>
            <a:fillRect/>
          </a:stretch>
        </p:blipFill>
        <p:spPr>
          <a:xfrm>
            <a:off x="6424019" y="5400989"/>
            <a:ext cx="1013101" cy="548623"/>
          </a:xfrm>
          <a:prstGeom prst="rect">
            <a:avLst/>
          </a:prstGeom>
        </p:spPr>
      </p:pic>
      <p:sp>
        <p:nvSpPr>
          <p:cNvPr id="6" name="Espace réservé du numéro de diapositive 5">
            <a:extLst>
              <a:ext uri="{FF2B5EF4-FFF2-40B4-BE49-F238E27FC236}">
                <a16:creationId xmlns:a16="http://schemas.microsoft.com/office/drawing/2014/main" id="{C07171A5-4A72-1D8D-FAD1-4A1BFD20C87F}"/>
              </a:ext>
            </a:extLst>
          </p:cNvPr>
          <p:cNvSpPr>
            <a:spLocks noGrp="1"/>
          </p:cNvSpPr>
          <p:nvPr>
            <p:ph type="sldNum" sz="quarter" idx="12"/>
          </p:nvPr>
        </p:nvSpPr>
        <p:spPr/>
        <p:txBody>
          <a:bodyPr/>
          <a:lstStyle/>
          <a:p>
            <a:fld id="{A012BC3B-0702-4DF0-9B65-FC28F4077171}" type="slidenum">
              <a:rPr lang="en-GB" noProof="0" smtClean="0"/>
              <a:pPr/>
              <a:t>29</a:t>
            </a:fld>
            <a:endParaRPr lang="en-GB" noProof="0" dirty="0"/>
          </a:p>
        </p:txBody>
      </p:sp>
      <p:sp>
        <p:nvSpPr>
          <p:cNvPr id="7" name="Titre 1">
            <a:extLst>
              <a:ext uri="{FF2B5EF4-FFF2-40B4-BE49-F238E27FC236}">
                <a16:creationId xmlns:a16="http://schemas.microsoft.com/office/drawing/2014/main" id="{785F1506-D15E-A848-31EF-18B09E5352C8}"/>
              </a:ext>
            </a:extLst>
          </p:cNvPr>
          <p:cNvSpPr txBox="1">
            <a:spLocks/>
          </p:cNvSpPr>
          <p:nvPr/>
        </p:nvSpPr>
        <p:spPr>
          <a:xfrm>
            <a:off x="2085489" y="348080"/>
            <a:ext cx="6848961" cy="382170"/>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263525" indent="-263525">
              <a:defRPr/>
            </a:pPr>
            <a:r>
              <a:rPr lang="fr-FR" sz="1600" b="1" dirty="0">
                <a:solidFill>
                  <a:srgbClr val="F18700"/>
                </a:solidFill>
                <a:latin typeface="Arial" pitchFamily="34" charset="0"/>
                <a:cs typeface="Arial" pitchFamily="34" charset="0"/>
              </a:rPr>
              <a:t>7. 	les principaux acteurs des marchés de l’électricité et du gaz</a:t>
            </a:r>
            <a:endParaRPr lang="fr-BE" sz="1600" b="1" dirty="0">
              <a:solidFill>
                <a:srgbClr val="F18700"/>
              </a:solidFill>
              <a:latin typeface="Arial" pitchFamily="34" charset="0"/>
              <a:cs typeface="Arial" pitchFamily="34" charset="0"/>
            </a:endParaRPr>
          </a:p>
        </p:txBody>
      </p:sp>
    </p:spTree>
    <p:extLst>
      <p:ext uri="{BB962C8B-B14F-4D97-AF65-F5344CB8AC3E}">
        <p14:creationId xmlns:p14="http://schemas.microsoft.com/office/powerpoint/2010/main" val="17510740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C1F45-994E-196F-0267-F3DD8D159130}"/>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5F4AFB0F-E4E0-8315-B218-830F403CF5A3}"/>
              </a:ext>
            </a:extLst>
          </p:cNvPr>
          <p:cNvSpPr txBox="1"/>
          <p:nvPr/>
        </p:nvSpPr>
        <p:spPr>
          <a:xfrm>
            <a:off x="481430" y="1249836"/>
            <a:ext cx="8154570" cy="4247317"/>
          </a:xfrm>
          <a:prstGeom prst="rect">
            <a:avLst/>
          </a:prstGeom>
          <a:noFill/>
        </p:spPr>
        <p:txBody>
          <a:bodyPr wrap="square" rtlCol="0">
            <a:spAutoFit/>
          </a:bodyPr>
          <a:lstStyle/>
          <a:p>
            <a:r>
              <a:rPr lang="fr-BE" b="1" kern="0" dirty="0">
                <a:solidFill>
                  <a:srgbClr val="F18700"/>
                </a:solidFill>
                <a:latin typeface="Aptos" panose="020B0004020202020204" pitchFamily="34" charset="0"/>
                <a:ea typeface="+mj-ea"/>
              </a:rPr>
              <a:t>7.6. Le producteur d’électricité</a:t>
            </a:r>
          </a:p>
          <a:p>
            <a:pPr algn="just">
              <a:buFont typeface="Wingdings" panose="05000000000000000000" pitchFamily="2" charset="2"/>
              <a:buNone/>
            </a:pPr>
            <a:endParaRPr lang="fr-BE" altLang="fr-FR" sz="1800" dirty="0">
              <a:solidFill>
                <a:schemeClr val="tx1"/>
              </a:solidFill>
              <a:cs typeface="Arial" panose="020B0604020202020204" pitchFamily="34" charset="0"/>
            </a:endParaRPr>
          </a:p>
          <a:p>
            <a:pPr algn="just">
              <a:buFont typeface="Wingdings" panose="05000000000000000000" pitchFamily="2" charset="2"/>
              <a:buNone/>
            </a:pPr>
            <a:r>
              <a:rPr lang="fr-BE" altLang="fr-FR" sz="1800" dirty="0">
                <a:solidFill>
                  <a:schemeClr val="tx1"/>
                </a:solidFill>
                <a:cs typeface="Arial" panose="020B0604020202020204" pitchFamily="34" charset="0"/>
              </a:rPr>
              <a:t>Avant les directives de 1996 et 2003, la production en Belgique n’était soumise à aucune autorisation. La libéralisation a imposé paradoxalement que la production soit soumise à certaines contraintes. La loi de 1999 a opté pour un régime d’autorisation pour les nouvelles installations de production. Autorisation requise pour les installations de plus de 25 MW de puissance nette développable. Autorisation délivrée par le Ministre sur proposition de la CREG.</a:t>
            </a:r>
          </a:p>
          <a:p>
            <a:pPr algn="just">
              <a:buFont typeface="Wingdings" panose="05000000000000000000" pitchFamily="2" charset="2"/>
              <a:buNone/>
            </a:pPr>
            <a:r>
              <a:rPr lang="fr-BE" altLang="fr-FR" sz="1800" dirty="0">
                <a:solidFill>
                  <a:schemeClr val="tx1"/>
                </a:solidFill>
                <a:cs typeface="Arial" panose="020B0604020202020204" pitchFamily="34" charset="0"/>
              </a:rPr>
              <a:t>		</a:t>
            </a:r>
          </a:p>
          <a:p>
            <a:pPr algn="just">
              <a:buFont typeface="Wingdings" panose="05000000000000000000" pitchFamily="2" charset="2"/>
              <a:buNone/>
            </a:pPr>
            <a:r>
              <a:rPr lang="fr-BE" altLang="fr-FR" sz="1800" dirty="0">
                <a:solidFill>
                  <a:schemeClr val="tx1"/>
                </a:solidFill>
                <a:cs typeface="Arial" panose="020B0604020202020204" pitchFamily="34" charset="0"/>
              </a:rPr>
              <a:t>Les régions sont quant à elles compétentes en matière de production d’énergies renouvelables. Particularité du fédéralisme belge: les espaces marins (éoliennes </a:t>
            </a:r>
            <a:r>
              <a:rPr lang="fr-BE" altLang="fr-FR" sz="1800" i="1" dirty="0">
                <a:solidFill>
                  <a:schemeClr val="tx1"/>
                </a:solidFill>
                <a:cs typeface="Arial" panose="020B0604020202020204" pitchFamily="34" charset="0"/>
              </a:rPr>
              <a:t>off shore</a:t>
            </a:r>
            <a:r>
              <a:rPr lang="fr-BE" altLang="fr-FR" sz="1800" dirty="0">
                <a:solidFill>
                  <a:schemeClr val="tx1"/>
                </a:solidFill>
                <a:cs typeface="Arial" panose="020B0604020202020204" pitchFamily="34" charset="0"/>
              </a:rPr>
              <a:t>) relèvent de l’autorité fédérale.</a:t>
            </a:r>
          </a:p>
          <a:p>
            <a:pPr algn="just">
              <a:buFont typeface="Wingdings" panose="05000000000000000000" pitchFamily="2" charset="2"/>
              <a:buNone/>
            </a:pPr>
            <a:endParaRPr lang="fr-BE" altLang="fr-FR" sz="1800" dirty="0">
              <a:solidFill>
                <a:schemeClr val="tx1"/>
              </a:solidFill>
              <a:cs typeface="Arial" panose="020B0604020202020204" pitchFamily="34" charset="0"/>
            </a:endParaRPr>
          </a:p>
          <a:p>
            <a:r>
              <a:rPr lang="fr-BE" b="1" kern="0" dirty="0">
                <a:solidFill>
                  <a:srgbClr val="F18700"/>
                </a:solidFill>
                <a:latin typeface="Aptos" panose="020B0004020202020204" pitchFamily="34" charset="0"/>
                <a:ea typeface="+mj-ea"/>
              </a:rPr>
              <a:t>7.7. Le producteur de biométhane et les exploitants de gaz de mines</a:t>
            </a:r>
          </a:p>
        </p:txBody>
      </p:sp>
      <p:pic>
        <p:nvPicPr>
          <p:cNvPr id="6" name="Image 5">
            <a:extLst>
              <a:ext uri="{FF2B5EF4-FFF2-40B4-BE49-F238E27FC236}">
                <a16:creationId xmlns:a16="http://schemas.microsoft.com/office/drawing/2014/main" id="{3A63348C-25E1-7A60-21ED-54E5DD0B6C3F}"/>
              </a:ext>
            </a:extLst>
          </p:cNvPr>
          <p:cNvPicPr>
            <a:picLocks noChangeAspect="1"/>
          </p:cNvPicPr>
          <p:nvPr/>
        </p:nvPicPr>
        <p:blipFill>
          <a:blip r:embed="rId2"/>
          <a:stretch>
            <a:fillRect/>
          </a:stretch>
        </p:blipFill>
        <p:spPr>
          <a:xfrm>
            <a:off x="6686551" y="730249"/>
            <a:ext cx="1065690" cy="1053319"/>
          </a:xfrm>
          <a:prstGeom prst="rect">
            <a:avLst/>
          </a:prstGeom>
        </p:spPr>
      </p:pic>
      <p:sp>
        <p:nvSpPr>
          <p:cNvPr id="2" name="Espace réservé du numéro de diapositive 1">
            <a:extLst>
              <a:ext uri="{FF2B5EF4-FFF2-40B4-BE49-F238E27FC236}">
                <a16:creationId xmlns:a16="http://schemas.microsoft.com/office/drawing/2014/main" id="{492CFF1E-08BD-8DDD-2B5E-D7DB05B55E53}"/>
              </a:ext>
            </a:extLst>
          </p:cNvPr>
          <p:cNvSpPr>
            <a:spLocks noGrp="1"/>
          </p:cNvSpPr>
          <p:nvPr>
            <p:ph type="sldNum" sz="quarter" idx="12"/>
          </p:nvPr>
        </p:nvSpPr>
        <p:spPr/>
        <p:txBody>
          <a:bodyPr/>
          <a:lstStyle/>
          <a:p>
            <a:fld id="{A012BC3B-0702-4DF0-9B65-FC28F4077171}" type="slidenum">
              <a:rPr lang="en-GB" noProof="0" smtClean="0"/>
              <a:pPr/>
              <a:t>30</a:t>
            </a:fld>
            <a:endParaRPr lang="en-GB" noProof="0" dirty="0"/>
          </a:p>
        </p:txBody>
      </p:sp>
      <p:sp>
        <p:nvSpPr>
          <p:cNvPr id="4" name="Titre 1">
            <a:extLst>
              <a:ext uri="{FF2B5EF4-FFF2-40B4-BE49-F238E27FC236}">
                <a16:creationId xmlns:a16="http://schemas.microsoft.com/office/drawing/2014/main" id="{16F1966C-948F-ED3B-8ACA-1347E28188DF}"/>
              </a:ext>
            </a:extLst>
          </p:cNvPr>
          <p:cNvSpPr txBox="1">
            <a:spLocks/>
          </p:cNvSpPr>
          <p:nvPr/>
        </p:nvSpPr>
        <p:spPr>
          <a:xfrm>
            <a:off x="2085489" y="348080"/>
            <a:ext cx="6848961" cy="382170"/>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263525" indent="-263525">
              <a:defRPr/>
            </a:pPr>
            <a:r>
              <a:rPr lang="fr-FR" sz="1600" b="1" dirty="0">
                <a:solidFill>
                  <a:srgbClr val="F18700"/>
                </a:solidFill>
                <a:latin typeface="Arial" pitchFamily="34" charset="0"/>
                <a:cs typeface="Arial" pitchFamily="34" charset="0"/>
              </a:rPr>
              <a:t>7. 	les principaux acteurs des marchés de l’électricité et du gaz</a:t>
            </a:r>
            <a:endParaRPr lang="fr-BE" sz="1600" b="1" dirty="0">
              <a:solidFill>
                <a:srgbClr val="F18700"/>
              </a:solidFill>
              <a:latin typeface="Arial" pitchFamily="34" charset="0"/>
              <a:cs typeface="Arial" pitchFamily="34" charset="0"/>
            </a:endParaRPr>
          </a:p>
        </p:txBody>
      </p:sp>
    </p:spTree>
    <p:extLst>
      <p:ext uri="{BB962C8B-B14F-4D97-AF65-F5344CB8AC3E}">
        <p14:creationId xmlns:p14="http://schemas.microsoft.com/office/powerpoint/2010/main" val="28182705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BE5492-9DB1-D03A-9ABE-B872B7378B6A}"/>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0F2B7F54-5367-A3C9-B1C2-061C40E85C1C}"/>
              </a:ext>
            </a:extLst>
          </p:cNvPr>
          <p:cNvSpPr txBox="1"/>
          <p:nvPr/>
        </p:nvSpPr>
        <p:spPr>
          <a:xfrm>
            <a:off x="481431" y="1671486"/>
            <a:ext cx="8173041" cy="1200329"/>
          </a:xfrm>
          <a:prstGeom prst="rect">
            <a:avLst/>
          </a:prstGeom>
          <a:noFill/>
        </p:spPr>
        <p:txBody>
          <a:bodyPr wrap="square" rtlCol="0">
            <a:spAutoFit/>
          </a:bodyPr>
          <a:lstStyle/>
          <a:p>
            <a:r>
              <a:rPr lang="fr-BE" b="1" kern="0" dirty="0">
                <a:solidFill>
                  <a:srgbClr val="F18700"/>
                </a:solidFill>
                <a:latin typeface="Aptos" panose="020B0004020202020204" pitchFamily="34" charset="0"/>
                <a:ea typeface="+mj-ea"/>
              </a:rPr>
              <a:t>7.8. Les acteurs des réseaux alternatifs</a:t>
            </a:r>
          </a:p>
          <a:p>
            <a:pPr algn="just"/>
            <a:r>
              <a:rPr lang="fr-BE" sz="1800" dirty="0">
                <a:solidFill>
                  <a:schemeClr val="tx1"/>
                </a:solidFill>
                <a:cs typeface="Arial" panose="020B0604020202020204" pitchFamily="34" charset="0"/>
              </a:rPr>
              <a:t>Les gestionnaires et utilisateurs de </a:t>
            </a:r>
            <a:r>
              <a:rPr lang="fr-BE" sz="1800" b="1" dirty="0">
                <a:solidFill>
                  <a:schemeClr val="tx1"/>
                </a:solidFill>
                <a:cs typeface="Arial" panose="020B0604020202020204" pitchFamily="34" charset="0"/>
              </a:rPr>
              <a:t>réseaux privés</a:t>
            </a:r>
          </a:p>
          <a:p>
            <a:pPr algn="just"/>
            <a:r>
              <a:rPr lang="fr-BE" sz="1800" dirty="0">
                <a:solidFill>
                  <a:schemeClr val="tx1"/>
                </a:solidFill>
                <a:cs typeface="Arial" panose="020B0604020202020204" pitchFamily="34" charset="0"/>
              </a:rPr>
              <a:t>Les gestionnaires et utilisateurs de </a:t>
            </a:r>
            <a:r>
              <a:rPr lang="fr-BE" sz="1800" b="1" dirty="0">
                <a:solidFill>
                  <a:schemeClr val="tx1"/>
                </a:solidFill>
                <a:cs typeface="Arial" panose="020B0604020202020204" pitchFamily="34" charset="0"/>
              </a:rPr>
              <a:t>réseaux fermés professionnels</a:t>
            </a:r>
          </a:p>
          <a:p>
            <a:pPr algn="just"/>
            <a:r>
              <a:rPr lang="fr-BE" sz="1800" dirty="0">
                <a:solidFill>
                  <a:schemeClr val="tx1"/>
                </a:solidFill>
                <a:cs typeface="Arial" panose="020B0604020202020204" pitchFamily="34" charset="0"/>
              </a:rPr>
              <a:t>Les gestionnaires et utilisateurs des </a:t>
            </a:r>
            <a:r>
              <a:rPr lang="fr-BE" sz="1800" b="1" dirty="0">
                <a:solidFill>
                  <a:schemeClr val="tx1"/>
                </a:solidFill>
                <a:cs typeface="Arial" panose="020B0604020202020204" pitchFamily="34" charset="0"/>
              </a:rPr>
              <a:t>communautés d’énergie </a:t>
            </a:r>
            <a:r>
              <a:rPr lang="fr-BE" sz="1800" dirty="0">
                <a:solidFill>
                  <a:schemeClr val="tx1"/>
                </a:solidFill>
                <a:cs typeface="Arial" panose="020B0604020202020204" pitchFamily="34" charset="0"/>
              </a:rPr>
              <a:t>(CER et CEC)</a:t>
            </a:r>
            <a:endParaRPr lang="fr-BE" dirty="0"/>
          </a:p>
        </p:txBody>
      </p:sp>
      <p:pic>
        <p:nvPicPr>
          <p:cNvPr id="7" name="Image 6">
            <a:extLst>
              <a:ext uri="{FF2B5EF4-FFF2-40B4-BE49-F238E27FC236}">
                <a16:creationId xmlns:a16="http://schemas.microsoft.com/office/drawing/2014/main" id="{4AAC5B5A-7BB3-ED55-3B1E-CE0AEBF0F8EC}"/>
              </a:ext>
            </a:extLst>
          </p:cNvPr>
          <p:cNvPicPr>
            <a:picLocks noChangeAspect="1"/>
          </p:cNvPicPr>
          <p:nvPr/>
        </p:nvPicPr>
        <p:blipFill>
          <a:blip r:embed="rId2"/>
          <a:stretch>
            <a:fillRect/>
          </a:stretch>
        </p:blipFill>
        <p:spPr>
          <a:xfrm>
            <a:off x="6453648" y="917241"/>
            <a:ext cx="1206939" cy="1189305"/>
          </a:xfrm>
          <a:prstGeom prst="rect">
            <a:avLst/>
          </a:prstGeom>
        </p:spPr>
      </p:pic>
      <p:sp>
        <p:nvSpPr>
          <p:cNvPr id="8" name="ZoneTexte 7">
            <a:extLst>
              <a:ext uri="{FF2B5EF4-FFF2-40B4-BE49-F238E27FC236}">
                <a16:creationId xmlns:a16="http://schemas.microsoft.com/office/drawing/2014/main" id="{3D8E6E28-33F1-F68E-13A3-326FA92D443D}"/>
              </a:ext>
            </a:extLst>
          </p:cNvPr>
          <p:cNvSpPr txBox="1"/>
          <p:nvPr/>
        </p:nvSpPr>
        <p:spPr>
          <a:xfrm>
            <a:off x="477030" y="5321955"/>
            <a:ext cx="8173040" cy="646331"/>
          </a:xfrm>
          <a:prstGeom prst="rect">
            <a:avLst/>
          </a:prstGeom>
          <a:noFill/>
        </p:spPr>
        <p:txBody>
          <a:bodyPr wrap="square" rtlCol="0">
            <a:spAutoFit/>
          </a:bodyPr>
          <a:lstStyle/>
          <a:p>
            <a:r>
              <a:rPr lang="fr-BE" b="1" kern="0" dirty="0">
                <a:solidFill>
                  <a:srgbClr val="F18700"/>
                </a:solidFill>
                <a:latin typeface="Aptos" panose="020B0004020202020204" pitchFamily="34" charset="0"/>
                <a:ea typeface="+mj-ea"/>
              </a:rPr>
              <a:t>7.11. Mais aussi: le Médiateur fédéral de l’énergie, le SPF Economie, le SPW Energie… </a:t>
            </a:r>
          </a:p>
        </p:txBody>
      </p:sp>
      <p:sp>
        <p:nvSpPr>
          <p:cNvPr id="9" name="ZoneTexte 8">
            <a:extLst>
              <a:ext uri="{FF2B5EF4-FFF2-40B4-BE49-F238E27FC236}">
                <a16:creationId xmlns:a16="http://schemas.microsoft.com/office/drawing/2014/main" id="{3750B24E-E7FB-C28A-DCC2-5466AA08E59C}"/>
              </a:ext>
            </a:extLst>
          </p:cNvPr>
          <p:cNvSpPr txBox="1"/>
          <p:nvPr/>
        </p:nvSpPr>
        <p:spPr>
          <a:xfrm>
            <a:off x="481430" y="3093097"/>
            <a:ext cx="8173040" cy="923330"/>
          </a:xfrm>
          <a:prstGeom prst="rect">
            <a:avLst/>
          </a:prstGeom>
          <a:noFill/>
        </p:spPr>
        <p:txBody>
          <a:bodyPr wrap="square" rtlCol="0">
            <a:spAutoFit/>
          </a:bodyPr>
          <a:lstStyle/>
          <a:p>
            <a:r>
              <a:rPr lang="fr-BE" b="1" kern="0" dirty="0">
                <a:solidFill>
                  <a:srgbClr val="F18700"/>
                </a:solidFill>
                <a:latin typeface="Aptos" panose="020B0004020202020204" pitchFamily="34" charset="0"/>
                <a:ea typeface="+mj-ea"/>
              </a:rPr>
              <a:t>7.9. Les responsables d’équilibres (BRP)</a:t>
            </a:r>
            <a:r>
              <a:rPr lang="fr-BE" b="1" dirty="0"/>
              <a:t>: </a:t>
            </a:r>
            <a:r>
              <a:rPr lang="fr-BE" dirty="0"/>
              <a:t>prévoient les quantités consommées ou produites par les acteurs de leur portefeuille et soumettent leurs prévisions au GRT</a:t>
            </a:r>
            <a:endParaRPr lang="fr-BE" b="1" dirty="0"/>
          </a:p>
        </p:txBody>
      </p:sp>
      <p:sp>
        <p:nvSpPr>
          <p:cNvPr id="11" name="ZoneTexte 10">
            <a:extLst>
              <a:ext uri="{FF2B5EF4-FFF2-40B4-BE49-F238E27FC236}">
                <a16:creationId xmlns:a16="http://schemas.microsoft.com/office/drawing/2014/main" id="{FE55635F-A666-F18E-FE1E-CFB65376AD05}"/>
              </a:ext>
            </a:extLst>
          </p:cNvPr>
          <p:cNvSpPr txBox="1"/>
          <p:nvPr/>
        </p:nvSpPr>
        <p:spPr>
          <a:xfrm>
            <a:off x="477030" y="4186193"/>
            <a:ext cx="8173040" cy="923330"/>
          </a:xfrm>
          <a:prstGeom prst="rect">
            <a:avLst/>
          </a:prstGeom>
          <a:noFill/>
        </p:spPr>
        <p:txBody>
          <a:bodyPr wrap="square" rtlCol="0">
            <a:spAutoFit/>
          </a:bodyPr>
          <a:lstStyle/>
          <a:p>
            <a:r>
              <a:rPr lang="fr-BE" b="1" kern="0" dirty="0">
                <a:solidFill>
                  <a:srgbClr val="F18700"/>
                </a:solidFill>
                <a:latin typeface="Aptos" panose="020B0004020202020204" pitchFamily="34" charset="0"/>
                <a:ea typeface="+mj-ea"/>
              </a:rPr>
              <a:t>7.10. Les fournisseurs de service de flexibilité (FSP)</a:t>
            </a:r>
            <a:r>
              <a:rPr lang="fr-BE" b="1" dirty="0"/>
              <a:t>: </a:t>
            </a:r>
            <a:r>
              <a:rPr lang="fr-BE" dirty="0"/>
              <a:t>proposent d’ajuster la consommation ou la production d’électricité aux besoins du système, notamment en cas de déséquilibres, de contraintes sur le réseau…</a:t>
            </a:r>
          </a:p>
        </p:txBody>
      </p:sp>
      <p:sp>
        <p:nvSpPr>
          <p:cNvPr id="4" name="Espace réservé du numéro de diapositive 3">
            <a:extLst>
              <a:ext uri="{FF2B5EF4-FFF2-40B4-BE49-F238E27FC236}">
                <a16:creationId xmlns:a16="http://schemas.microsoft.com/office/drawing/2014/main" id="{EF12920B-0289-B7D1-C8B0-AB1B3BBDC073}"/>
              </a:ext>
            </a:extLst>
          </p:cNvPr>
          <p:cNvSpPr>
            <a:spLocks noGrp="1"/>
          </p:cNvSpPr>
          <p:nvPr>
            <p:ph type="sldNum" sz="quarter" idx="12"/>
          </p:nvPr>
        </p:nvSpPr>
        <p:spPr/>
        <p:txBody>
          <a:bodyPr/>
          <a:lstStyle/>
          <a:p>
            <a:fld id="{A012BC3B-0702-4DF0-9B65-FC28F4077171}" type="slidenum">
              <a:rPr lang="en-GB" noProof="0" smtClean="0"/>
              <a:pPr/>
              <a:t>31</a:t>
            </a:fld>
            <a:endParaRPr lang="en-GB" noProof="0" dirty="0"/>
          </a:p>
        </p:txBody>
      </p:sp>
      <p:sp>
        <p:nvSpPr>
          <p:cNvPr id="6" name="Titre 1">
            <a:extLst>
              <a:ext uri="{FF2B5EF4-FFF2-40B4-BE49-F238E27FC236}">
                <a16:creationId xmlns:a16="http://schemas.microsoft.com/office/drawing/2014/main" id="{0017A480-9951-A788-8CBE-4237C73DEE0F}"/>
              </a:ext>
            </a:extLst>
          </p:cNvPr>
          <p:cNvSpPr txBox="1">
            <a:spLocks/>
          </p:cNvSpPr>
          <p:nvPr/>
        </p:nvSpPr>
        <p:spPr>
          <a:xfrm>
            <a:off x="2085489" y="348080"/>
            <a:ext cx="6848961" cy="382170"/>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263525" indent="-263525">
              <a:defRPr/>
            </a:pPr>
            <a:r>
              <a:rPr lang="fr-FR" sz="1600" b="1" dirty="0">
                <a:solidFill>
                  <a:srgbClr val="F18700"/>
                </a:solidFill>
                <a:latin typeface="Arial" pitchFamily="34" charset="0"/>
                <a:cs typeface="Arial" pitchFamily="34" charset="0"/>
              </a:rPr>
              <a:t>7. 	les principaux acteurs des marchés de l’électricité et du gaz</a:t>
            </a:r>
            <a:endParaRPr lang="fr-BE" sz="1600" b="1" dirty="0">
              <a:solidFill>
                <a:srgbClr val="F18700"/>
              </a:solidFill>
              <a:latin typeface="Arial" pitchFamily="34" charset="0"/>
              <a:cs typeface="Arial" pitchFamily="34" charset="0"/>
            </a:endParaRPr>
          </a:p>
        </p:txBody>
      </p:sp>
    </p:spTree>
    <p:extLst>
      <p:ext uri="{BB962C8B-B14F-4D97-AF65-F5344CB8AC3E}">
        <p14:creationId xmlns:p14="http://schemas.microsoft.com/office/powerpoint/2010/main" val="16101323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D6A2E6-0586-E38E-37F6-BE98079EBA10}"/>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E79A704-3F91-863F-8264-85433DEF2CB5}"/>
              </a:ext>
            </a:extLst>
          </p:cNvPr>
          <p:cNvSpPr>
            <a:spLocks noGrp="1"/>
          </p:cNvSpPr>
          <p:nvPr>
            <p:ph idx="4294967295"/>
          </p:nvPr>
        </p:nvSpPr>
        <p:spPr>
          <a:xfrm>
            <a:off x="439644" y="1418603"/>
            <a:ext cx="8387822" cy="4093676"/>
          </a:xfrm>
        </p:spPr>
        <p:txBody>
          <a:bodyPr anchor="t">
            <a:normAutofit/>
          </a:bodyPr>
          <a:lstStyle/>
          <a:p>
            <a:pPr algn="just">
              <a:buClrTx/>
              <a:buFont typeface="Arial" panose="020B0604020202020204" pitchFamily="34" charset="0"/>
              <a:buChar char="•"/>
            </a:pPr>
            <a:r>
              <a:rPr lang="fr-BE" sz="1400" dirty="0">
                <a:solidFill>
                  <a:schemeClr val="tx1"/>
                </a:solidFill>
              </a:rPr>
              <a:t>Changements dans la manière de produire :</a:t>
            </a:r>
          </a:p>
          <a:p>
            <a:pPr algn="just">
              <a:buClrTx/>
              <a:buFont typeface="Arial" panose="020B0604020202020204" pitchFamily="34" charset="0"/>
              <a:buChar char="•"/>
            </a:pPr>
            <a:endParaRPr lang="fr-BE" sz="1400" dirty="0">
              <a:solidFill>
                <a:schemeClr val="tx1"/>
              </a:solidFill>
            </a:endParaRPr>
          </a:p>
          <a:p>
            <a:pPr algn="just">
              <a:buFont typeface="Arial" panose="020B0604020202020204" pitchFamily="34" charset="0"/>
              <a:buChar char="•"/>
            </a:pPr>
            <a:endParaRPr lang="fr-BE" sz="1400" dirty="0">
              <a:solidFill>
                <a:schemeClr val="tx1"/>
              </a:solidFill>
            </a:endParaRPr>
          </a:p>
          <a:p>
            <a:pPr algn="just">
              <a:buFont typeface="Arial" panose="020B0604020202020204" pitchFamily="34" charset="0"/>
              <a:buChar char="•"/>
            </a:pPr>
            <a:endParaRPr lang="fr-BE" sz="1400" dirty="0">
              <a:solidFill>
                <a:schemeClr val="tx1"/>
              </a:solidFill>
            </a:endParaRPr>
          </a:p>
          <a:p>
            <a:pPr algn="just">
              <a:buFont typeface="Arial" panose="020B0604020202020204" pitchFamily="34" charset="0"/>
              <a:buChar char="•"/>
            </a:pPr>
            <a:endParaRPr lang="fr-BE" sz="1400" dirty="0">
              <a:solidFill>
                <a:schemeClr val="tx1"/>
              </a:solidFill>
            </a:endParaRPr>
          </a:p>
          <a:p>
            <a:pPr algn="just">
              <a:buFont typeface="Arial" panose="020B0604020202020204" pitchFamily="34" charset="0"/>
              <a:buChar char="•"/>
            </a:pPr>
            <a:endParaRPr lang="fr-BE" sz="1400" dirty="0">
              <a:solidFill>
                <a:schemeClr val="tx1"/>
              </a:solidFill>
            </a:endParaRPr>
          </a:p>
          <a:p>
            <a:pPr algn="just">
              <a:buClrTx/>
              <a:buFont typeface="Arial" panose="020B0604020202020204" pitchFamily="34" charset="0"/>
              <a:buChar char="•"/>
            </a:pPr>
            <a:r>
              <a:rPr lang="fr-BE" sz="1400" dirty="0">
                <a:solidFill>
                  <a:schemeClr val="tx1"/>
                </a:solidFill>
              </a:rPr>
              <a:t>Changements dans la manière de consommer :</a:t>
            </a:r>
          </a:p>
          <a:p>
            <a:pPr marL="324000" lvl="1" indent="0" algn="just">
              <a:buNone/>
            </a:pPr>
            <a:r>
              <a:rPr lang="fr-BE" sz="1200" dirty="0">
                <a:solidFill>
                  <a:schemeClr val="tx1"/>
                </a:solidFill>
              </a:rPr>
              <a:t>	Electrification accrue et nouveaux usages : </a:t>
            </a:r>
          </a:p>
          <a:p>
            <a:pPr marL="324000" lvl="1" indent="0" algn="just">
              <a:buNone/>
            </a:pPr>
            <a:r>
              <a:rPr lang="fr-BE" sz="1200" b="1" dirty="0"/>
              <a:t>	</a:t>
            </a:r>
          </a:p>
          <a:p>
            <a:pPr algn="just">
              <a:buFont typeface="Arial" panose="020B0604020202020204" pitchFamily="34" charset="0"/>
              <a:buChar char="•"/>
            </a:pPr>
            <a:endParaRPr lang="fr-BE" sz="1400" dirty="0">
              <a:sym typeface="Wingdings" panose="05000000000000000000" pitchFamily="2" charset="2"/>
            </a:endParaRPr>
          </a:p>
          <a:p>
            <a:pPr marL="0" indent="0" algn="just">
              <a:buNone/>
            </a:pPr>
            <a:endParaRPr lang="fr-BE" sz="1600" dirty="0">
              <a:sym typeface="Wingdings" panose="05000000000000000000" pitchFamily="2" charset="2"/>
            </a:endParaRPr>
          </a:p>
          <a:p>
            <a:pPr marL="0" indent="0" algn="just">
              <a:buNone/>
            </a:pPr>
            <a:endParaRPr lang="fr-BE" sz="1600" dirty="0">
              <a:sym typeface="Wingdings" panose="05000000000000000000" pitchFamily="2" charset="2"/>
            </a:endParaRPr>
          </a:p>
          <a:p>
            <a:pPr marL="0" indent="0" algn="just">
              <a:buNone/>
            </a:pPr>
            <a:endParaRPr lang="fr-BE" sz="1600" dirty="0"/>
          </a:p>
        </p:txBody>
      </p:sp>
      <p:graphicFrame>
        <p:nvGraphicFramePr>
          <p:cNvPr id="5" name="Tableau 4">
            <a:extLst>
              <a:ext uri="{FF2B5EF4-FFF2-40B4-BE49-F238E27FC236}">
                <a16:creationId xmlns:a16="http://schemas.microsoft.com/office/drawing/2014/main" id="{6C458CF2-E5B6-B2DA-F701-59E364E8BB18}"/>
              </a:ext>
            </a:extLst>
          </p:cNvPr>
          <p:cNvGraphicFramePr>
            <a:graphicFrameLocks noGrp="1"/>
          </p:cNvGraphicFramePr>
          <p:nvPr>
            <p:extLst>
              <p:ext uri="{D42A27DB-BD31-4B8C-83A1-F6EECF244321}">
                <p14:modId xmlns:p14="http://schemas.microsoft.com/office/powerpoint/2010/main" val="2551155342"/>
              </p:ext>
            </p:extLst>
          </p:nvPr>
        </p:nvGraphicFramePr>
        <p:xfrm>
          <a:off x="589660" y="1728726"/>
          <a:ext cx="7836494" cy="1407160"/>
        </p:xfrm>
        <a:graphic>
          <a:graphicData uri="http://schemas.openxmlformats.org/drawingml/2006/table">
            <a:tbl>
              <a:tblPr firstRow="1" bandRow="1">
                <a:tableStyleId>{5C22544A-7EE6-4342-B048-85BDC9FD1C3A}</a:tableStyleId>
              </a:tblPr>
              <a:tblGrid>
                <a:gridCol w="3918247">
                  <a:extLst>
                    <a:ext uri="{9D8B030D-6E8A-4147-A177-3AD203B41FA5}">
                      <a16:colId xmlns:a16="http://schemas.microsoft.com/office/drawing/2014/main" val="1192749202"/>
                    </a:ext>
                  </a:extLst>
                </a:gridCol>
                <a:gridCol w="3918247">
                  <a:extLst>
                    <a:ext uri="{9D8B030D-6E8A-4147-A177-3AD203B41FA5}">
                      <a16:colId xmlns:a16="http://schemas.microsoft.com/office/drawing/2014/main" val="2077549806"/>
                    </a:ext>
                  </a:extLst>
                </a:gridCol>
              </a:tblGrid>
              <a:tr h="370840">
                <a:tc>
                  <a:txBody>
                    <a:bodyPr/>
                    <a:lstStyle/>
                    <a:p>
                      <a:r>
                        <a:rPr lang="fr-FR" sz="1400" dirty="0"/>
                        <a:t>Avant</a:t>
                      </a:r>
                      <a:endParaRPr lang="fr-BE" sz="1400" dirty="0"/>
                    </a:p>
                  </a:txBody>
                  <a:tcPr/>
                </a:tc>
                <a:tc>
                  <a:txBody>
                    <a:bodyPr/>
                    <a:lstStyle/>
                    <a:p>
                      <a:r>
                        <a:rPr lang="fr-FR" sz="1400" dirty="0"/>
                        <a:t>Aujourd’hui et demain</a:t>
                      </a:r>
                      <a:endParaRPr lang="fr-BE" sz="1400" dirty="0"/>
                    </a:p>
                  </a:txBody>
                  <a:tcPr/>
                </a:tc>
                <a:extLst>
                  <a:ext uri="{0D108BD9-81ED-4DB2-BD59-A6C34878D82A}">
                    <a16:rowId xmlns:a16="http://schemas.microsoft.com/office/drawing/2014/main" val="973130806"/>
                  </a:ext>
                </a:extLst>
              </a:tr>
              <a:tr h="370840">
                <a:tc>
                  <a:txBody>
                    <a:bodyPr/>
                    <a:lstStyle/>
                    <a:p>
                      <a:r>
                        <a:rPr lang="fr-FR" sz="1400" dirty="0"/>
                        <a:t>Production centralisée </a:t>
                      </a:r>
                    </a:p>
                    <a:p>
                      <a:r>
                        <a:rPr lang="fr-FR" sz="1400" dirty="0"/>
                        <a:t>(Réseaux « top =&gt; down »)</a:t>
                      </a:r>
                      <a:endParaRPr lang="fr-BE" sz="1400" dirty="0"/>
                    </a:p>
                  </a:txBody>
                  <a:tcPr/>
                </a:tc>
                <a:tc>
                  <a:txBody>
                    <a:bodyPr/>
                    <a:lstStyle/>
                    <a:p>
                      <a:r>
                        <a:rPr lang="fr-FR" sz="1400" dirty="0"/>
                        <a:t>Production de plus en plus décentralisée</a:t>
                      </a:r>
                    </a:p>
                    <a:p>
                      <a:r>
                        <a:rPr lang="fr-FR" sz="1400" dirty="0"/>
                        <a:t>(Réseaux de plus en plus « bottom =&gt; up »)</a:t>
                      </a:r>
                      <a:endParaRPr lang="fr-BE" sz="1400" dirty="0"/>
                    </a:p>
                  </a:txBody>
                  <a:tcPr/>
                </a:tc>
                <a:extLst>
                  <a:ext uri="{0D108BD9-81ED-4DB2-BD59-A6C34878D82A}">
                    <a16:rowId xmlns:a16="http://schemas.microsoft.com/office/drawing/2014/main" val="551316298"/>
                  </a:ext>
                </a:extLst>
              </a:tr>
              <a:tr h="370840">
                <a:tc>
                  <a:txBody>
                    <a:bodyPr/>
                    <a:lstStyle/>
                    <a:p>
                      <a:r>
                        <a:rPr lang="fr-FR" sz="1400" dirty="0"/>
                        <a:t>Essentiellement nucléaire, fossile</a:t>
                      </a:r>
                    </a:p>
                    <a:p>
                      <a:r>
                        <a:rPr lang="fr-FR" sz="1400" dirty="0"/>
                        <a:t>= production en base + qq outils de point</a:t>
                      </a:r>
                      <a:endParaRPr lang="fr-BE" sz="1400" dirty="0"/>
                    </a:p>
                  </a:txBody>
                  <a:tcPr/>
                </a:tc>
                <a:tc>
                  <a:txBody>
                    <a:bodyPr/>
                    <a:lstStyle/>
                    <a:p>
                      <a:r>
                        <a:rPr lang="fr-FR" sz="1400" dirty="0"/>
                        <a:t>De plus en plus de renouvelable</a:t>
                      </a:r>
                    </a:p>
                    <a:p>
                      <a:r>
                        <a:rPr lang="fr-FR" sz="1400" dirty="0"/>
                        <a:t>= production de plus en plus intermittente</a:t>
                      </a:r>
                      <a:endParaRPr lang="fr-BE" sz="1400" dirty="0"/>
                    </a:p>
                  </a:txBody>
                  <a:tcPr/>
                </a:tc>
                <a:extLst>
                  <a:ext uri="{0D108BD9-81ED-4DB2-BD59-A6C34878D82A}">
                    <a16:rowId xmlns:a16="http://schemas.microsoft.com/office/drawing/2014/main" val="2801549926"/>
                  </a:ext>
                </a:extLst>
              </a:tr>
            </a:tbl>
          </a:graphicData>
        </a:graphic>
      </p:graphicFrame>
      <p:pic>
        <p:nvPicPr>
          <p:cNvPr id="6" name="Image 5">
            <a:extLst>
              <a:ext uri="{FF2B5EF4-FFF2-40B4-BE49-F238E27FC236}">
                <a16:creationId xmlns:a16="http://schemas.microsoft.com/office/drawing/2014/main" id="{7BCC398F-3151-8F78-01BD-C97D5D366C9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2850" y="4170347"/>
            <a:ext cx="1628337" cy="1085558"/>
          </a:xfrm>
          <a:prstGeom prst="rect">
            <a:avLst/>
          </a:prstGeom>
          <a:effectLst>
            <a:softEdge rad="31750"/>
          </a:effectLst>
        </p:spPr>
      </p:pic>
      <p:pic>
        <p:nvPicPr>
          <p:cNvPr id="7" name="Image 6">
            <a:extLst>
              <a:ext uri="{FF2B5EF4-FFF2-40B4-BE49-F238E27FC236}">
                <a16:creationId xmlns:a16="http://schemas.microsoft.com/office/drawing/2014/main" id="{877ACCD6-E524-531B-DD9C-224BAB7A798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825898" y="4163265"/>
            <a:ext cx="1931350" cy="1099721"/>
          </a:xfrm>
          <a:prstGeom prst="rect">
            <a:avLst/>
          </a:prstGeom>
          <a:effectLst>
            <a:softEdge rad="31750"/>
          </a:effectLst>
        </p:spPr>
      </p:pic>
      <p:pic>
        <p:nvPicPr>
          <p:cNvPr id="8" name="Image 7">
            <a:extLst>
              <a:ext uri="{FF2B5EF4-FFF2-40B4-BE49-F238E27FC236}">
                <a16:creationId xmlns:a16="http://schemas.microsoft.com/office/drawing/2014/main" id="{EB91AA93-1A16-CFC5-F764-B7D2188F54E6}"/>
              </a:ext>
            </a:extLst>
          </p:cNvPr>
          <p:cNvPicPr>
            <a:picLocks noChangeAspect="1"/>
          </p:cNvPicPr>
          <p:nvPr/>
        </p:nvPicPr>
        <p:blipFill>
          <a:blip r:embed="rId4" cstate="screen">
            <a:extLst>
              <a:ext uri="{28A0092B-C50C-407E-A947-70E740481C1C}">
                <a14:useLocalDpi xmlns:a14="http://schemas.microsoft.com/office/drawing/2010/main"/>
              </a:ext>
            </a:extLst>
          </a:blip>
          <a:srcRect t="-1461"/>
          <a:stretch/>
        </p:blipFill>
        <p:spPr>
          <a:xfrm>
            <a:off x="5016381" y="3722117"/>
            <a:ext cx="1513134" cy="1540870"/>
          </a:xfrm>
          <a:prstGeom prst="rect">
            <a:avLst/>
          </a:prstGeom>
          <a:effectLst>
            <a:softEdge rad="31750"/>
          </a:effectLst>
        </p:spPr>
      </p:pic>
      <p:pic>
        <p:nvPicPr>
          <p:cNvPr id="9" name="Image 8">
            <a:extLst>
              <a:ext uri="{FF2B5EF4-FFF2-40B4-BE49-F238E27FC236}">
                <a16:creationId xmlns:a16="http://schemas.microsoft.com/office/drawing/2014/main" id="{918DBA67-1A73-1802-3002-6A7EC653C62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772786" y="4163264"/>
            <a:ext cx="1652586" cy="1099721"/>
          </a:xfrm>
          <a:prstGeom prst="rect">
            <a:avLst/>
          </a:prstGeom>
          <a:effectLst>
            <a:softEdge rad="31750"/>
          </a:effectLst>
        </p:spPr>
      </p:pic>
      <p:sp>
        <p:nvSpPr>
          <p:cNvPr id="10" name="ZoneTexte 9">
            <a:extLst>
              <a:ext uri="{FF2B5EF4-FFF2-40B4-BE49-F238E27FC236}">
                <a16:creationId xmlns:a16="http://schemas.microsoft.com/office/drawing/2014/main" id="{D445B72B-053D-8426-41EE-B353214E44C5}"/>
              </a:ext>
            </a:extLst>
          </p:cNvPr>
          <p:cNvSpPr txBox="1"/>
          <p:nvPr/>
        </p:nvSpPr>
        <p:spPr>
          <a:xfrm>
            <a:off x="7313207" y="3871245"/>
            <a:ext cx="504202" cy="923330"/>
          </a:xfrm>
          <a:prstGeom prst="rect">
            <a:avLst/>
          </a:prstGeom>
          <a:noFill/>
        </p:spPr>
        <p:txBody>
          <a:bodyPr wrap="square" rtlCol="0">
            <a:spAutoFit/>
          </a:bodyPr>
          <a:lstStyle/>
          <a:p>
            <a:r>
              <a:rPr lang="fr-FR" sz="5400" dirty="0">
                <a:solidFill>
                  <a:srgbClr val="FF0000"/>
                </a:solidFill>
              </a:rPr>
              <a:t>?</a:t>
            </a:r>
            <a:endParaRPr lang="fr-BE" sz="5400" dirty="0">
              <a:solidFill>
                <a:srgbClr val="FF0000"/>
              </a:solidFill>
            </a:endParaRPr>
          </a:p>
        </p:txBody>
      </p:sp>
      <p:sp>
        <p:nvSpPr>
          <p:cNvPr id="11" name="Titre 1">
            <a:extLst>
              <a:ext uri="{FF2B5EF4-FFF2-40B4-BE49-F238E27FC236}">
                <a16:creationId xmlns:a16="http://schemas.microsoft.com/office/drawing/2014/main" id="{9F275B64-1AA5-6AD0-2B5E-EC9127C45554}"/>
              </a:ext>
            </a:extLst>
          </p:cNvPr>
          <p:cNvSpPr txBox="1">
            <a:spLocks/>
          </p:cNvSpPr>
          <p:nvPr/>
        </p:nvSpPr>
        <p:spPr>
          <a:xfrm>
            <a:off x="2085489" y="348080"/>
            <a:ext cx="6848961" cy="382170"/>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263525" indent="-263525">
              <a:defRPr/>
            </a:pPr>
            <a:r>
              <a:rPr lang="fr-FR" sz="1600" b="1" dirty="0">
                <a:solidFill>
                  <a:srgbClr val="F18700"/>
                </a:solidFill>
                <a:latin typeface="Arial" pitchFamily="34" charset="0"/>
                <a:cs typeface="Arial" pitchFamily="34" charset="0"/>
              </a:rPr>
              <a:t>8. 	Les défis de la transition énergétique</a:t>
            </a:r>
            <a:endParaRPr lang="fr-BE" sz="1600" b="1" dirty="0">
              <a:solidFill>
                <a:srgbClr val="F18700"/>
              </a:solidFill>
              <a:latin typeface="Arial" pitchFamily="34" charset="0"/>
              <a:cs typeface="Arial" pitchFamily="34" charset="0"/>
            </a:endParaRPr>
          </a:p>
        </p:txBody>
      </p:sp>
      <p:sp>
        <p:nvSpPr>
          <p:cNvPr id="15" name="Espace réservé du numéro de diapositive 3">
            <a:extLst>
              <a:ext uri="{FF2B5EF4-FFF2-40B4-BE49-F238E27FC236}">
                <a16:creationId xmlns:a16="http://schemas.microsoft.com/office/drawing/2014/main" id="{AF1EE268-C690-8906-D629-CB7DA96247CE}"/>
              </a:ext>
            </a:extLst>
          </p:cNvPr>
          <p:cNvSpPr txBox="1">
            <a:spLocks/>
          </p:cNvSpPr>
          <p:nvPr/>
        </p:nvSpPr>
        <p:spPr>
          <a:xfrm>
            <a:off x="7800476" y="6316867"/>
            <a:ext cx="770468" cy="276999"/>
          </a:xfrm>
          <a:prstGeom prst="rect">
            <a:avLst/>
          </a:prstGeom>
        </p:spPr>
        <p:txBody>
          <a:bodyPr/>
          <a:lstStyle>
            <a:defPPr>
              <a:defRPr lang="fr-FR"/>
            </a:defPPr>
            <a:lvl1pPr marL="0" algn="r" defTabSz="914400" rtl="0" eaLnBrk="1" latinLnBrk="0" hangingPunct="1">
              <a:defRPr sz="12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012BC3B-0702-4DF0-9B65-FC28F4077171}" type="slidenum">
              <a:rPr lang="en-GB" smtClean="0"/>
              <a:pPr/>
              <a:t>32</a:t>
            </a:fld>
            <a:endParaRPr lang="en-GB" dirty="0"/>
          </a:p>
        </p:txBody>
      </p:sp>
    </p:spTree>
    <p:extLst>
      <p:ext uri="{BB962C8B-B14F-4D97-AF65-F5344CB8AC3E}">
        <p14:creationId xmlns:p14="http://schemas.microsoft.com/office/powerpoint/2010/main" val="3743275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5733D9-257E-627E-968D-6036E62FF01B}"/>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0A52A42E-5849-8C20-C562-8A42114BAFF4}"/>
              </a:ext>
            </a:extLst>
          </p:cNvPr>
          <p:cNvSpPr>
            <a:spLocks noGrp="1"/>
          </p:cNvSpPr>
          <p:nvPr>
            <p:ph idx="4294967295"/>
          </p:nvPr>
        </p:nvSpPr>
        <p:spPr>
          <a:xfrm>
            <a:off x="439644" y="1418603"/>
            <a:ext cx="8387822" cy="4093676"/>
          </a:xfrm>
        </p:spPr>
        <p:txBody>
          <a:bodyPr anchor="t">
            <a:normAutofit/>
          </a:bodyPr>
          <a:lstStyle/>
          <a:p>
            <a:pPr algn="just">
              <a:buClrTx/>
              <a:buFont typeface="Arial" panose="020B0604020202020204" pitchFamily="34" charset="0"/>
              <a:buChar char="•"/>
            </a:pPr>
            <a:r>
              <a:rPr lang="fr-BE" sz="1400" dirty="0">
                <a:solidFill>
                  <a:schemeClr val="tx1"/>
                </a:solidFill>
              </a:rPr>
              <a:t>Nouveaux usages : 	</a:t>
            </a:r>
          </a:p>
          <a:p>
            <a:pPr lvl="1" algn="just">
              <a:lnSpc>
                <a:spcPct val="90000"/>
              </a:lnSpc>
              <a:buClrTx/>
              <a:buFont typeface="Arial" panose="020B0604020202020204" pitchFamily="34" charset="0"/>
              <a:buChar char="−"/>
            </a:pPr>
            <a:r>
              <a:rPr lang="fr-BE" sz="1400" dirty="0">
                <a:solidFill>
                  <a:schemeClr val="tx1"/>
                </a:solidFill>
              </a:rPr>
              <a:t>Recharge des véhicules électriques</a:t>
            </a:r>
          </a:p>
          <a:p>
            <a:pPr lvl="1" algn="just">
              <a:lnSpc>
                <a:spcPct val="90000"/>
              </a:lnSpc>
              <a:buClrTx/>
              <a:buFont typeface="Arial" panose="020B0604020202020204" pitchFamily="34" charset="0"/>
              <a:buChar char="−"/>
            </a:pPr>
            <a:r>
              <a:rPr lang="fr-BE" sz="1400" dirty="0">
                <a:solidFill>
                  <a:schemeClr val="tx1"/>
                </a:solidFill>
              </a:rPr>
              <a:t>Pompes à chaleur</a:t>
            </a:r>
          </a:p>
          <a:p>
            <a:pPr algn="just">
              <a:buClrTx/>
              <a:buFont typeface="Arial" panose="020B0604020202020204" pitchFamily="34" charset="0"/>
              <a:buChar char="•"/>
            </a:pPr>
            <a:r>
              <a:rPr lang="fr-BE" sz="1400" dirty="0">
                <a:solidFill>
                  <a:schemeClr val="tx1"/>
                </a:solidFill>
              </a:rPr>
              <a:t>Productions PV</a:t>
            </a:r>
          </a:p>
          <a:p>
            <a:pPr algn="just">
              <a:buFont typeface="Arial" panose="020B0604020202020204" pitchFamily="34" charset="0"/>
              <a:buChar char="•"/>
            </a:pPr>
            <a:endParaRPr lang="fr-BE" sz="1400" b="1" dirty="0"/>
          </a:p>
          <a:p>
            <a:pPr marL="0" indent="0" algn="just">
              <a:buNone/>
            </a:pPr>
            <a:endParaRPr lang="fr-BE" sz="1600" dirty="0">
              <a:sym typeface="Wingdings" panose="05000000000000000000" pitchFamily="2" charset="2"/>
            </a:endParaRPr>
          </a:p>
          <a:p>
            <a:pPr marL="0" indent="0" algn="just">
              <a:buNone/>
            </a:pPr>
            <a:endParaRPr lang="fr-BE" sz="1600" dirty="0">
              <a:sym typeface="Wingdings" panose="05000000000000000000" pitchFamily="2" charset="2"/>
            </a:endParaRPr>
          </a:p>
          <a:p>
            <a:pPr marL="0" indent="0" algn="just">
              <a:buNone/>
            </a:pPr>
            <a:endParaRPr lang="fr-BE" sz="1600" dirty="0"/>
          </a:p>
        </p:txBody>
      </p:sp>
      <p:pic>
        <p:nvPicPr>
          <p:cNvPr id="6" name="Image 5">
            <a:extLst>
              <a:ext uri="{FF2B5EF4-FFF2-40B4-BE49-F238E27FC236}">
                <a16:creationId xmlns:a16="http://schemas.microsoft.com/office/drawing/2014/main" id="{490E7339-64BD-039E-5807-ABBC369FE3F1}"/>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 y="2785928"/>
            <a:ext cx="4292127" cy="2653469"/>
          </a:xfrm>
          <a:prstGeom prst="rect">
            <a:avLst/>
          </a:prstGeom>
        </p:spPr>
      </p:pic>
      <p:pic>
        <p:nvPicPr>
          <p:cNvPr id="8" name="Image 7">
            <a:extLst>
              <a:ext uri="{FF2B5EF4-FFF2-40B4-BE49-F238E27FC236}">
                <a16:creationId xmlns:a16="http://schemas.microsoft.com/office/drawing/2014/main" id="{5CCC9E90-A22A-AE35-EE62-4BB293BE796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435267" y="2584912"/>
            <a:ext cx="4708733" cy="2799120"/>
          </a:xfrm>
          <a:prstGeom prst="rect">
            <a:avLst/>
          </a:prstGeom>
        </p:spPr>
      </p:pic>
      <p:sp>
        <p:nvSpPr>
          <p:cNvPr id="5" name="Flèche : pentagone 4">
            <a:extLst>
              <a:ext uri="{FF2B5EF4-FFF2-40B4-BE49-F238E27FC236}">
                <a16:creationId xmlns:a16="http://schemas.microsoft.com/office/drawing/2014/main" id="{76E046B0-9CB0-8D84-E0A7-1CE75FC8D548}"/>
              </a:ext>
            </a:extLst>
          </p:cNvPr>
          <p:cNvSpPr/>
          <p:nvPr/>
        </p:nvSpPr>
        <p:spPr>
          <a:xfrm>
            <a:off x="4178893" y="3514460"/>
            <a:ext cx="1751888" cy="578978"/>
          </a:xfrm>
          <a:prstGeom prst="homePlat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rgbClr val="00B0F0"/>
                </a:solidFill>
              </a:rPr>
              <a:t>2022 =&gt; 2023</a:t>
            </a:r>
            <a:endParaRPr lang="fr-BE" dirty="0">
              <a:solidFill>
                <a:srgbClr val="00B0F0"/>
              </a:solidFill>
            </a:endParaRPr>
          </a:p>
        </p:txBody>
      </p:sp>
      <p:sp>
        <p:nvSpPr>
          <p:cNvPr id="7" name="Titre 1">
            <a:extLst>
              <a:ext uri="{FF2B5EF4-FFF2-40B4-BE49-F238E27FC236}">
                <a16:creationId xmlns:a16="http://schemas.microsoft.com/office/drawing/2014/main" id="{AA04A5FA-A1F3-9A65-0F66-C22F98C577F2}"/>
              </a:ext>
            </a:extLst>
          </p:cNvPr>
          <p:cNvSpPr txBox="1">
            <a:spLocks/>
          </p:cNvSpPr>
          <p:nvPr/>
        </p:nvSpPr>
        <p:spPr>
          <a:xfrm>
            <a:off x="2085489" y="348080"/>
            <a:ext cx="6848961" cy="382170"/>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263525" indent="-263525">
              <a:defRPr/>
            </a:pPr>
            <a:r>
              <a:rPr lang="fr-FR" sz="1600" b="1" dirty="0">
                <a:solidFill>
                  <a:srgbClr val="F18700"/>
                </a:solidFill>
                <a:latin typeface="Arial" pitchFamily="34" charset="0"/>
                <a:cs typeface="Arial" pitchFamily="34" charset="0"/>
              </a:rPr>
              <a:t>9. 	les défis en basse tension</a:t>
            </a:r>
            <a:endParaRPr lang="fr-BE" sz="1600" b="1" dirty="0">
              <a:solidFill>
                <a:srgbClr val="F18700"/>
              </a:solidFill>
              <a:latin typeface="Arial" pitchFamily="34" charset="0"/>
              <a:cs typeface="Arial" pitchFamily="34" charset="0"/>
            </a:endParaRPr>
          </a:p>
        </p:txBody>
      </p:sp>
      <p:sp>
        <p:nvSpPr>
          <p:cNvPr id="12" name="Espace réservé du numéro de diapositive 3">
            <a:extLst>
              <a:ext uri="{FF2B5EF4-FFF2-40B4-BE49-F238E27FC236}">
                <a16:creationId xmlns:a16="http://schemas.microsoft.com/office/drawing/2014/main" id="{2783B7E7-2EC1-6FFB-EC10-E7D90419143F}"/>
              </a:ext>
            </a:extLst>
          </p:cNvPr>
          <p:cNvSpPr txBox="1">
            <a:spLocks/>
          </p:cNvSpPr>
          <p:nvPr/>
        </p:nvSpPr>
        <p:spPr>
          <a:xfrm>
            <a:off x="7800476" y="6316867"/>
            <a:ext cx="770468" cy="276999"/>
          </a:xfrm>
          <a:prstGeom prst="rect">
            <a:avLst/>
          </a:prstGeom>
        </p:spPr>
        <p:txBody>
          <a:bodyPr/>
          <a:lstStyle>
            <a:defPPr>
              <a:defRPr lang="fr-FR"/>
            </a:defPPr>
            <a:lvl1pPr marL="0" algn="r" defTabSz="914400" rtl="0" eaLnBrk="1" latinLnBrk="0" hangingPunct="1">
              <a:defRPr sz="12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012BC3B-0702-4DF0-9B65-FC28F4077171}" type="slidenum">
              <a:rPr lang="en-GB" smtClean="0"/>
              <a:pPr/>
              <a:t>33</a:t>
            </a:fld>
            <a:endParaRPr lang="en-GB" dirty="0"/>
          </a:p>
        </p:txBody>
      </p:sp>
    </p:spTree>
    <p:extLst>
      <p:ext uri="{BB962C8B-B14F-4D97-AF65-F5344CB8AC3E}">
        <p14:creationId xmlns:p14="http://schemas.microsoft.com/office/powerpoint/2010/main" val="3743476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162E66-C132-5653-4F89-EC9F28B23856}"/>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0287C0E-C581-6B7B-8007-779EFD89518A}"/>
              </a:ext>
            </a:extLst>
          </p:cNvPr>
          <p:cNvSpPr>
            <a:spLocks noGrp="1"/>
          </p:cNvSpPr>
          <p:nvPr>
            <p:ph idx="4294967295"/>
          </p:nvPr>
        </p:nvSpPr>
        <p:spPr>
          <a:xfrm>
            <a:off x="439644" y="1418603"/>
            <a:ext cx="8387822" cy="4476680"/>
          </a:xfrm>
        </p:spPr>
        <p:txBody>
          <a:bodyPr anchor="t">
            <a:normAutofit fontScale="92500" lnSpcReduction="10000"/>
          </a:bodyPr>
          <a:lstStyle/>
          <a:p>
            <a:pPr algn="just">
              <a:buClrTx/>
              <a:buFont typeface="Arial" panose="020B0604020202020204" pitchFamily="34" charset="0"/>
              <a:buChar char="•"/>
            </a:pPr>
            <a:r>
              <a:rPr lang="fr-BE" sz="1500" dirty="0">
                <a:solidFill>
                  <a:schemeClr val="tx1"/>
                </a:solidFill>
              </a:rPr>
              <a:t>Pourquoi le « décrochage » ?</a:t>
            </a:r>
          </a:p>
          <a:p>
            <a:pPr lvl="1" algn="just">
              <a:buClrTx/>
              <a:buFont typeface="Arial" panose="020B0604020202020204" pitchFamily="34" charset="0"/>
              <a:buChar char="−"/>
            </a:pPr>
            <a:r>
              <a:rPr lang="fr-BE" sz="1500" dirty="0">
                <a:solidFill>
                  <a:schemeClr val="tx1"/>
                </a:solidFill>
              </a:rPr>
              <a:t>Sécurité : limites de tension pour tous (230 V + 10% ; - 20%)</a:t>
            </a:r>
          </a:p>
          <a:p>
            <a:pPr algn="just">
              <a:buClrTx/>
              <a:buFont typeface="Arial" panose="020B0604020202020204" pitchFamily="34" charset="0"/>
              <a:buChar char="•"/>
            </a:pPr>
            <a:r>
              <a:rPr lang="fr-BE" sz="1500" dirty="0">
                <a:solidFill>
                  <a:schemeClr val="tx1"/>
                </a:solidFill>
              </a:rPr>
              <a:t>Solutions : </a:t>
            </a:r>
          </a:p>
          <a:p>
            <a:pPr lvl="1" algn="just">
              <a:buClrTx/>
              <a:buFont typeface="Arial" panose="020B0604020202020204" pitchFamily="34" charset="0"/>
              <a:buChar char="−"/>
            </a:pPr>
            <a:r>
              <a:rPr lang="fr-BE" sz="1500" dirty="0">
                <a:solidFill>
                  <a:schemeClr val="tx1"/>
                </a:solidFill>
              </a:rPr>
              <a:t>Optimiser le réseau (équilibrer phases, conversion 3N400, compensateur de neutre…)</a:t>
            </a:r>
          </a:p>
          <a:p>
            <a:pPr lvl="1" algn="just">
              <a:buClrTx/>
              <a:buFont typeface="Arial" panose="020B0604020202020204" pitchFamily="34" charset="0"/>
              <a:buChar char="−"/>
            </a:pPr>
            <a:r>
              <a:rPr lang="fr-BE" sz="1500" dirty="0">
                <a:solidFill>
                  <a:schemeClr val="tx1"/>
                </a:solidFill>
              </a:rPr>
              <a:t>Renforcer le réseau (section câbles, transformateurs…) : délais !</a:t>
            </a:r>
          </a:p>
          <a:p>
            <a:pPr lvl="1" algn="just">
              <a:buClrTx/>
              <a:buFont typeface="Arial" panose="020B0604020202020204" pitchFamily="34" charset="0"/>
              <a:buChar char="−"/>
            </a:pPr>
            <a:r>
              <a:rPr lang="fr-BE" sz="1500" dirty="0">
                <a:solidFill>
                  <a:schemeClr val="tx1"/>
                </a:solidFill>
              </a:rPr>
              <a:t>Consommer ou autoconsommer plus (absorber pour retarder la surtension)</a:t>
            </a:r>
          </a:p>
          <a:p>
            <a:pPr lvl="1" algn="just">
              <a:buClrTx/>
              <a:buFont typeface="Arial" panose="020B0604020202020204" pitchFamily="34" charset="0"/>
              <a:buChar char="−"/>
            </a:pPr>
            <a:r>
              <a:rPr lang="fr-BE" sz="1500" dirty="0">
                <a:solidFill>
                  <a:schemeClr val="tx1"/>
                </a:solidFill>
              </a:rPr>
              <a:t>Stocker (décaler dans le temps : impact faible par rapport au coût)</a:t>
            </a:r>
          </a:p>
          <a:p>
            <a:pPr algn="just">
              <a:buClrTx/>
              <a:buFont typeface="Arial" panose="020B0604020202020204" pitchFamily="34" charset="0"/>
              <a:buChar char="•"/>
            </a:pPr>
            <a:r>
              <a:rPr lang="fr-BE" sz="1500" dirty="0">
                <a:solidFill>
                  <a:schemeClr val="tx1"/>
                </a:solidFill>
              </a:rPr>
              <a:t>Proposition AGW « indemnisation »</a:t>
            </a:r>
          </a:p>
          <a:p>
            <a:pPr lvl="1" algn="just">
              <a:buClrTx/>
              <a:buFont typeface="Arial" panose="020B0604020202020204" pitchFamily="34" charset="0"/>
              <a:buChar char="−"/>
            </a:pPr>
            <a:r>
              <a:rPr lang="fr-BE" sz="1500" dirty="0">
                <a:solidFill>
                  <a:schemeClr val="tx1"/>
                </a:solidFill>
              </a:rPr>
              <a:t>Philosophie : patienter et déployer compteurs permettant de mieux connaître, donc gérer les flux</a:t>
            </a:r>
          </a:p>
          <a:p>
            <a:pPr algn="just">
              <a:buClrTx/>
              <a:buFont typeface="Arial" panose="020B0604020202020204" pitchFamily="34" charset="0"/>
              <a:buChar char="•"/>
            </a:pPr>
            <a:r>
              <a:rPr lang="fr-BE" sz="1500" dirty="0">
                <a:solidFill>
                  <a:schemeClr val="tx1"/>
                </a:solidFill>
                <a:sym typeface="Wingdings" panose="05000000000000000000" pitchFamily="2" charset="2"/>
              </a:rPr>
              <a:t>Solutions envisagées:</a:t>
            </a:r>
          </a:p>
          <a:p>
            <a:pPr lvl="1" algn="just">
              <a:buClrTx/>
              <a:buFont typeface="Arial" panose="020B0604020202020204" pitchFamily="34" charset="0"/>
              <a:buChar char="−"/>
            </a:pPr>
            <a:r>
              <a:rPr lang="fr-BE" sz="1500" dirty="0">
                <a:solidFill>
                  <a:schemeClr val="tx1"/>
                </a:solidFill>
                <a:sym typeface="Wingdings" panose="05000000000000000000" pitchFamily="2" charset="2"/>
              </a:rPr>
              <a:t>Prescriptions techniques (cos</a:t>
            </a:r>
            <a:r>
              <a:rPr lang="fr-BE" sz="1500" dirty="0">
                <a:solidFill>
                  <a:schemeClr val="tx1"/>
                </a:solidFill>
                <a:latin typeface="Symbol" panose="05050102010706020507" pitchFamily="18" charset="2"/>
                <a:sym typeface="Wingdings" panose="05000000000000000000" pitchFamily="2" charset="2"/>
              </a:rPr>
              <a:t>F...</a:t>
            </a:r>
            <a:r>
              <a:rPr lang="fr-BE" sz="1500" dirty="0">
                <a:solidFill>
                  <a:schemeClr val="tx1"/>
                </a:solidFill>
                <a:sym typeface="Wingdings" panose="05000000000000000000" pitchFamily="2" charset="2"/>
              </a:rPr>
              <a:t>)</a:t>
            </a:r>
          </a:p>
          <a:p>
            <a:pPr lvl="1" algn="just">
              <a:buClrTx/>
              <a:buFont typeface="Arial" panose="020B0604020202020204" pitchFamily="34" charset="0"/>
              <a:buChar char="−"/>
            </a:pPr>
            <a:r>
              <a:rPr lang="fr-BE" sz="1500" dirty="0">
                <a:solidFill>
                  <a:schemeClr val="tx1"/>
                </a:solidFill>
                <a:sym typeface="Wingdings" panose="05000000000000000000" pitchFamily="2" charset="2"/>
              </a:rPr>
              <a:t>Pilotage de points présélectionnés</a:t>
            </a:r>
          </a:p>
          <a:p>
            <a:pPr lvl="1" algn="just">
              <a:buClrTx/>
              <a:buFont typeface="Arial" panose="020B0604020202020204" pitchFamily="34" charset="0"/>
              <a:buChar char="−"/>
            </a:pPr>
            <a:r>
              <a:rPr lang="fr-BE" sz="1500" dirty="0">
                <a:solidFill>
                  <a:schemeClr val="tx1"/>
                </a:solidFill>
                <a:sym typeface="Wingdings" panose="05000000000000000000" pitchFamily="2" charset="2"/>
              </a:rPr>
              <a:t>Flexibilité commerciale</a:t>
            </a:r>
          </a:p>
          <a:p>
            <a:pPr lvl="1" algn="just">
              <a:buClrTx/>
              <a:buFont typeface="Arial" panose="020B0604020202020204" pitchFamily="34" charset="0"/>
              <a:buChar char="−"/>
            </a:pPr>
            <a:r>
              <a:rPr lang="fr-BE" sz="1500" dirty="0">
                <a:solidFill>
                  <a:schemeClr val="tx1"/>
                </a:solidFill>
                <a:sym typeface="Wingdings" panose="05000000000000000000" pitchFamily="2" charset="2"/>
              </a:rPr>
              <a:t>Flexibilité implicite : tarifs incitatifs</a:t>
            </a:r>
          </a:p>
          <a:p>
            <a:pPr marL="0" indent="0" algn="just">
              <a:buNone/>
            </a:pPr>
            <a:endParaRPr lang="fr-BE" sz="1600" dirty="0">
              <a:sym typeface="Wingdings" panose="05000000000000000000" pitchFamily="2" charset="2"/>
            </a:endParaRPr>
          </a:p>
          <a:p>
            <a:pPr marL="0" indent="0" algn="just">
              <a:buNone/>
            </a:pPr>
            <a:endParaRPr lang="fr-BE" sz="1600" dirty="0">
              <a:sym typeface="Wingdings" panose="05000000000000000000" pitchFamily="2" charset="2"/>
            </a:endParaRPr>
          </a:p>
          <a:p>
            <a:pPr marL="0" indent="0" algn="just">
              <a:buNone/>
            </a:pPr>
            <a:endParaRPr lang="fr-BE" sz="1600" dirty="0"/>
          </a:p>
        </p:txBody>
      </p:sp>
      <p:pic>
        <p:nvPicPr>
          <p:cNvPr id="2" name="Image 1">
            <a:extLst>
              <a:ext uri="{FF2B5EF4-FFF2-40B4-BE49-F238E27FC236}">
                <a16:creationId xmlns:a16="http://schemas.microsoft.com/office/drawing/2014/main" id="{49C4BF8F-E1FB-E2AF-C763-245E774FB196}"/>
              </a:ext>
            </a:extLst>
          </p:cNvPr>
          <p:cNvPicPr>
            <a:picLocks noChangeAspect="1"/>
          </p:cNvPicPr>
          <p:nvPr/>
        </p:nvPicPr>
        <p:blipFill>
          <a:blip r:embed="rId2"/>
          <a:stretch>
            <a:fillRect/>
          </a:stretch>
        </p:blipFill>
        <p:spPr>
          <a:xfrm>
            <a:off x="6200851" y="545007"/>
            <a:ext cx="2201845" cy="1465228"/>
          </a:xfrm>
          <a:prstGeom prst="rect">
            <a:avLst/>
          </a:prstGeom>
          <a:effectLst>
            <a:softEdge rad="63500"/>
          </a:effectLst>
        </p:spPr>
      </p:pic>
      <p:sp>
        <p:nvSpPr>
          <p:cNvPr id="5" name="Titre 1">
            <a:extLst>
              <a:ext uri="{FF2B5EF4-FFF2-40B4-BE49-F238E27FC236}">
                <a16:creationId xmlns:a16="http://schemas.microsoft.com/office/drawing/2014/main" id="{972EA56E-C2E0-6D2F-9DA0-8FDAAF9C94D9}"/>
              </a:ext>
            </a:extLst>
          </p:cNvPr>
          <p:cNvSpPr txBox="1">
            <a:spLocks/>
          </p:cNvSpPr>
          <p:nvPr/>
        </p:nvSpPr>
        <p:spPr>
          <a:xfrm>
            <a:off x="2085489" y="348080"/>
            <a:ext cx="6848961" cy="382170"/>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263525" indent="-263525">
              <a:defRPr/>
            </a:pPr>
            <a:r>
              <a:rPr lang="fr-FR" sz="1600" b="1" dirty="0">
                <a:solidFill>
                  <a:srgbClr val="F18700"/>
                </a:solidFill>
                <a:latin typeface="Arial" pitchFamily="34" charset="0"/>
                <a:cs typeface="Arial" pitchFamily="34" charset="0"/>
              </a:rPr>
              <a:t>9. 	les défis en basse tension</a:t>
            </a:r>
            <a:endParaRPr lang="fr-BE" sz="1600" b="1" dirty="0">
              <a:solidFill>
                <a:srgbClr val="F18700"/>
              </a:solidFill>
              <a:latin typeface="Arial" pitchFamily="34" charset="0"/>
              <a:cs typeface="Arial" pitchFamily="34" charset="0"/>
            </a:endParaRPr>
          </a:p>
        </p:txBody>
      </p:sp>
      <p:sp>
        <p:nvSpPr>
          <p:cNvPr id="11" name="Espace réservé du numéro de diapositive 3">
            <a:extLst>
              <a:ext uri="{FF2B5EF4-FFF2-40B4-BE49-F238E27FC236}">
                <a16:creationId xmlns:a16="http://schemas.microsoft.com/office/drawing/2014/main" id="{1B463221-5A7B-C440-67E2-1D471B2061E3}"/>
              </a:ext>
            </a:extLst>
          </p:cNvPr>
          <p:cNvSpPr>
            <a:spLocks noGrp="1"/>
          </p:cNvSpPr>
          <p:nvPr>
            <p:ph type="sldNum" sz="quarter" idx="12"/>
          </p:nvPr>
        </p:nvSpPr>
        <p:spPr>
          <a:xfrm>
            <a:off x="7800476" y="6316867"/>
            <a:ext cx="770468" cy="276999"/>
          </a:xfrm>
        </p:spPr>
        <p:txBody>
          <a:bodyPr/>
          <a:lstStyle/>
          <a:p>
            <a:fld id="{A012BC3B-0702-4DF0-9B65-FC28F4077171}" type="slidenum">
              <a:rPr lang="en-GB" noProof="0" smtClean="0"/>
              <a:pPr/>
              <a:t>34</a:t>
            </a:fld>
            <a:endParaRPr lang="en-GB" noProof="0" dirty="0"/>
          </a:p>
        </p:txBody>
      </p:sp>
    </p:spTree>
    <p:extLst>
      <p:ext uri="{BB962C8B-B14F-4D97-AF65-F5344CB8AC3E}">
        <p14:creationId xmlns:p14="http://schemas.microsoft.com/office/powerpoint/2010/main" val="1044954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F7748B-E189-8499-D743-4924FBAE51FA}"/>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24D7625-1E62-7EAE-6477-F9AC64E6EAE0}"/>
              </a:ext>
            </a:extLst>
          </p:cNvPr>
          <p:cNvSpPr>
            <a:spLocks noGrp="1"/>
          </p:cNvSpPr>
          <p:nvPr>
            <p:ph idx="4294967295"/>
          </p:nvPr>
        </p:nvSpPr>
        <p:spPr>
          <a:xfrm>
            <a:off x="439644" y="1418603"/>
            <a:ext cx="8387822" cy="4093676"/>
          </a:xfrm>
        </p:spPr>
        <p:txBody>
          <a:bodyPr anchor="t">
            <a:normAutofit/>
          </a:bodyPr>
          <a:lstStyle/>
          <a:p>
            <a:pPr algn="just">
              <a:lnSpc>
                <a:spcPct val="90000"/>
              </a:lnSpc>
              <a:buClrTx/>
              <a:buFont typeface="Arial" panose="020B0604020202020204" pitchFamily="34" charset="0"/>
              <a:buChar char="•"/>
            </a:pPr>
            <a:r>
              <a:rPr lang="fr-BE" sz="1600" dirty="0">
                <a:solidFill>
                  <a:schemeClr val="tx1"/>
                </a:solidFill>
              </a:rPr>
              <a:t>Electrification croissante, nouveaux usages (PAC, VE, data centers, batteries…) .</a:t>
            </a:r>
          </a:p>
          <a:p>
            <a:pPr algn="just">
              <a:lnSpc>
                <a:spcPct val="90000"/>
              </a:lnSpc>
              <a:buClrTx/>
              <a:buFont typeface="Arial" panose="020B0604020202020204" pitchFamily="34" charset="0"/>
              <a:buChar char="•"/>
            </a:pPr>
            <a:r>
              <a:rPr lang="fr-BE" sz="1600" dirty="0">
                <a:solidFill>
                  <a:schemeClr val="tx1"/>
                </a:solidFill>
              </a:rPr>
              <a:t>Conséquence: congestions, manque d’accès à la puissance.</a:t>
            </a:r>
          </a:p>
          <a:p>
            <a:pPr algn="just">
              <a:lnSpc>
                <a:spcPct val="90000"/>
              </a:lnSpc>
              <a:buClrTx/>
              <a:buFont typeface="Arial" panose="020B0604020202020204" pitchFamily="34" charset="0"/>
              <a:buChar char="•"/>
            </a:pPr>
            <a:r>
              <a:rPr lang="fr-BE" sz="1600" dirty="0">
                <a:solidFill>
                  <a:schemeClr val="tx1"/>
                </a:solidFill>
              </a:rPr>
              <a:t>Solutions : </a:t>
            </a:r>
          </a:p>
          <a:p>
            <a:pPr lvl="1" algn="just">
              <a:lnSpc>
                <a:spcPct val="90000"/>
              </a:lnSpc>
              <a:buClrTx/>
              <a:buFont typeface="Arial" panose="020B0604020202020204" pitchFamily="34" charset="0"/>
              <a:buChar char="−"/>
            </a:pPr>
            <a:r>
              <a:rPr lang="fr-BE" dirty="0">
                <a:solidFill>
                  <a:schemeClr val="tx1"/>
                </a:solidFill>
              </a:rPr>
              <a:t>Flexibilité technique et commerciale en injection et en prélèvement.</a:t>
            </a:r>
          </a:p>
          <a:p>
            <a:pPr lvl="1" algn="just">
              <a:lnSpc>
                <a:spcPct val="90000"/>
              </a:lnSpc>
              <a:buClrTx/>
              <a:buFont typeface="Arial" panose="020B0604020202020204" pitchFamily="34" charset="0"/>
              <a:buChar char="−"/>
            </a:pPr>
            <a:r>
              <a:rPr lang="fr-BE" dirty="0">
                <a:solidFill>
                  <a:schemeClr val="tx1"/>
                </a:solidFill>
              </a:rPr>
              <a:t>Investissements dans les réseaux.</a:t>
            </a:r>
          </a:p>
          <a:p>
            <a:pPr lvl="1" algn="just">
              <a:lnSpc>
                <a:spcPct val="90000"/>
              </a:lnSpc>
              <a:buClrTx/>
              <a:buFont typeface="Arial" panose="020B0604020202020204" pitchFamily="34" charset="0"/>
              <a:buChar char="−"/>
            </a:pPr>
            <a:r>
              <a:rPr lang="fr-BE" dirty="0">
                <a:solidFill>
                  <a:schemeClr val="tx1"/>
                </a:solidFill>
              </a:rPr>
              <a:t>Nouvelle gestion des files d’attentes.</a:t>
            </a:r>
          </a:p>
          <a:p>
            <a:pPr lvl="1" algn="just">
              <a:lnSpc>
                <a:spcPct val="90000"/>
              </a:lnSpc>
              <a:buClrTx/>
              <a:buFont typeface="Arial" panose="020B0604020202020204" pitchFamily="34" charset="0"/>
              <a:buChar char="−"/>
            </a:pPr>
            <a:r>
              <a:rPr lang="fr-BE" dirty="0">
                <a:solidFill>
                  <a:schemeClr val="tx1"/>
                </a:solidFill>
              </a:rPr>
              <a:t>Priorisation des usages</a:t>
            </a:r>
          </a:p>
          <a:p>
            <a:pPr marL="0" indent="0" algn="just">
              <a:buNone/>
            </a:pPr>
            <a:endParaRPr lang="fr-BE" sz="1600" dirty="0">
              <a:sym typeface="Wingdings" panose="05000000000000000000" pitchFamily="2" charset="2"/>
            </a:endParaRPr>
          </a:p>
          <a:p>
            <a:pPr marL="0" indent="0" algn="just">
              <a:buNone/>
            </a:pPr>
            <a:endParaRPr lang="fr-BE" sz="1600" dirty="0">
              <a:sym typeface="Wingdings" panose="05000000000000000000" pitchFamily="2" charset="2"/>
            </a:endParaRPr>
          </a:p>
          <a:p>
            <a:pPr marL="0" indent="0" algn="just">
              <a:buNone/>
            </a:pPr>
            <a:endParaRPr lang="fr-BE" sz="1600" dirty="0"/>
          </a:p>
        </p:txBody>
      </p:sp>
      <p:sp>
        <p:nvSpPr>
          <p:cNvPr id="5" name="Titre 1">
            <a:extLst>
              <a:ext uri="{FF2B5EF4-FFF2-40B4-BE49-F238E27FC236}">
                <a16:creationId xmlns:a16="http://schemas.microsoft.com/office/drawing/2014/main" id="{5CCB5586-FBE9-E936-C285-456A684BEF1A}"/>
              </a:ext>
            </a:extLst>
          </p:cNvPr>
          <p:cNvSpPr txBox="1">
            <a:spLocks/>
          </p:cNvSpPr>
          <p:nvPr/>
        </p:nvSpPr>
        <p:spPr>
          <a:xfrm>
            <a:off x="2085489" y="348080"/>
            <a:ext cx="6848961" cy="382170"/>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263525" indent="-263525">
              <a:defRPr/>
            </a:pPr>
            <a:r>
              <a:rPr lang="fr-FR" sz="1600" b="1" dirty="0">
                <a:solidFill>
                  <a:srgbClr val="F18700"/>
                </a:solidFill>
                <a:latin typeface="Arial" pitchFamily="34" charset="0"/>
                <a:cs typeface="Arial" pitchFamily="34" charset="0"/>
              </a:rPr>
              <a:t>10. 	les défis en moyenne tension</a:t>
            </a:r>
            <a:endParaRPr lang="fr-BE" sz="1600" b="1" dirty="0">
              <a:solidFill>
                <a:srgbClr val="F18700"/>
              </a:solidFill>
              <a:latin typeface="Arial" pitchFamily="34" charset="0"/>
              <a:cs typeface="Arial" pitchFamily="34" charset="0"/>
            </a:endParaRPr>
          </a:p>
        </p:txBody>
      </p:sp>
      <p:sp>
        <p:nvSpPr>
          <p:cNvPr id="10" name="Espace réservé du numéro de diapositive 3">
            <a:extLst>
              <a:ext uri="{FF2B5EF4-FFF2-40B4-BE49-F238E27FC236}">
                <a16:creationId xmlns:a16="http://schemas.microsoft.com/office/drawing/2014/main" id="{B2464BC4-AFF9-8A61-7E13-E5379CADBC8B}"/>
              </a:ext>
            </a:extLst>
          </p:cNvPr>
          <p:cNvSpPr>
            <a:spLocks noGrp="1"/>
          </p:cNvSpPr>
          <p:nvPr>
            <p:ph type="sldNum" sz="quarter" idx="12"/>
          </p:nvPr>
        </p:nvSpPr>
        <p:spPr>
          <a:xfrm>
            <a:off x="7800476" y="6316867"/>
            <a:ext cx="770468" cy="276999"/>
          </a:xfrm>
        </p:spPr>
        <p:txBody>
          <a:bodyPr/>
          <a:lstStyle/>
          <a:p>
            <a:fld id="{A012BC3B-0702-4DF0-9B65-FC28F4077171}" type="slidenum">
              <a:rPr lang="en-GB" noProof="0" smtClean="0"/>
              <a:pPr/>
              <a:t>35</a:t>
            </a:fld>
            <a:endParaRPr lang="en-GB" noProof="0" dirty="0"/>
          </a:p>
        </p:txBody>
      </p:sp>
    </p:spTree>
    <p:extLst>
      <p:ext uri="{BB962C8B-B14F-4D97-AF65-F5344CB8AC3E}">
        <p14:creationId xmlns:p14="http://schemas.microsoft.com/office/powerpoint/2010/main" val="15925182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BCE8A8-13BF-2469-EE43-60382123B9F3}"/>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42934B74-2500-7E0C-08BE-F40386B9913B}"/>
              </a:ext>
            </a:extLst>
          </p:cNvPr>
          <p:cNvSpPr>
            <a:spLocks noGrp="1"/>
          </p:cNvSpPr>
          <p:nvPr>
            <p:ph idx="4294967295"/>
          </p:nvPr>
        </p:nvSpPr>
        <p:spPr>
          <a:xfrm>
            <a:off x="439644" y="1418603"/>
            <a:ext cx="8387822" cy="4093676"/>
          </a:xfrm>
        </p:spPr>
        <p:txBody>
          <a:bodyPr anchor="t">
            <a:normAutofit/>
          </a:bodyPr>
          <a:lstStyle/>
          <a:p>
            <a:pPr algn="just">
              <a:lnSpc>
                <a:spcPct val="90000"/>
              </a:lnSpc>
              <a:buClrTx/>
              <a:buFont typeface="Arial" panose="020B0604020202020204" pitchFamily="34" charset="0"/>
              <a:buChar char="•"/>
            </a:pPr>
            <a:r>
              <a:rPr lang="fr-BE" sz="1600" dirty="0">
                <a:solidFill>
                  <a:schemeClr val="tx1"/>
                </a:solidFill>
              </a:rPr>
              <a:t>Neutralité carbone en 2050 ?</a:t>
            </a:r>
          </a:p>
          <a:p>
            <a:pPr algn="just">
              <a:lnSpc>
                <a:spcPct val="90000"/>
              </a:lnSpc>
              <a:buClrTx/>
              <a:buFont typeface="Arial" panose="020B0604020202020204" pitchFamily="34" charset="0"/>
              <a:buChar char="•"/>
            </a:pPr>
            <a:r>
              <a:rPr lang="fr-BE" sz="1600" dirty="0">
                <a:solidFill>
                  <a:schemeClr val="tx1"/>
                </a:solidFill>
              </a:rPr>
              <a:t>Solutions : </a:t>
            </a:r>
          </a:p>
          <a:p>
            <a:pPr lvl="1" algn="just">
              <a:lnSpc>
                <a:spcPct val="90000"/>
              </a:lnSpc>
              <a:buClrTx/>
              <a:buFont typeface="Arial" panose="020B0604020202020204" pitchFamily="34" charset="0"/>
              <a:buChar char="−"/>
            </a:pPr>
            <a:r>
              <a:rPr lang="fr-BE" dirty="0">
                <a:solidFill>
                  <a:schemeClr val="tx1"/>
                </a:solidFill>
              </a:rPr>
              <a:t>Diminuer les besoins en chaleur (isolation…)</a:t>
            </a:r>
          </a:p>
          <a:p>
            <a:pPr lvl="1" algn="just">
              <a:lnSpc>
                <a:spcPct val="90000"/>
              </a:lnSpc>
              <a:buClrTx/>
              <a:buFont typeface="Arial" panose="020B0604020202020204" pitchFamily="34" charset="0"/>
              <a:buChar char="−"/>
            </a:pPr>
            <a:r>
              <a:rPr lang="fr-BE" dirty="0">
                <a:solidFill>
                  <a:schemeClr val="tx1"/>
                </a:solidFill>
              </a:rPr>
              <a:t>Intégrer plus de gaz renouvelables (biométhane, syngas…) et optimiser les réseaux</a:t>
            </a:r>
          </a:p>
          <a:p>
            <a:pPr lvl="1" algn="just">
              <a:lnSpc>
                <a:spcPct val="90000"/>
              </a:lnSpc>
              <a:buClrTx/>
              <a:buFont typeface="Arial" panose="020B0604020202020204" pitchFamily="34" charset="0"/>
              <a:buChar char="−"/>
            </a:pPr>
            <a:r>
              <a:rPr lang="fr-BE" dirty="0">
                <a:solidFill>
                  <a:schemeClr val="tx1"/>
                </a:solidFill>
              </a:rPr>
              <a:t>Convertir les applications convertibles (électricité, réseaux de chaleur…)</a:t>
            </a:r>
          </a:p>
          <a:p>
            <a:pPr lvl="1" algn="just">
              <a:lnSpc>
                <a:spcPct val="90000"/>
              </a:lnSpc>
              <a:buClrTx/>
              <a:buFont typeface="Arial" panose="020B0604020202020204" pitchFamily="34" charset="0"/>
              <a:buChar char="−"/>
            </a:pPr>
            <a:r>
              <a:rPr lang="fr-BE" dirty="0">
                <a:solidFill>
                  <a:schemeClr val="tx1"/>
                </a:solidFill>
              </a:rPr>
              <a:t>Capturer le CO</a:t>
            </a:r>
            <a:r>
              <a:rPr lang="fr-BE" baseline="-25000" dirty="0">
                <a:solidFill>
                  <a:schemeClr val="tx1"/>
                </a:solidFill>
              </a:rPr>
              <a:t>2</a:t>
            </a:r>
            <a:r>
              <a:rPr lang="fr-BE" dirty="0">
                <a:solidFill>
                  <a:schemeClr val="tx1"/>
                </a:solidFill>
              </a:rPr>
              <a:t> pour le reste</a:t>
            </a:r>
          </a:p>
          <a:p>
            <a:pPr marL="0" indent="0" algn="just">
              <a:buNone/>
            </a:pPr>
            <a:endParaRPr lang="fr-BE" sz="1600" dirty="0">
              <a:sym typeface="Wingdings" panose="05000000000000000000" pitchFamily="2" charset="2"/>
            </a:endParaRPr>
          </a:p>
          <a:p>
            <a:pPr marL="0" indent="0" algn="just">
              <a:buNone/>
            </a:pPr>
            <a:endParaRPr lang="fr-BE" sz="1600" dirty="0">
              <a:sym typeface="Wingdings" panose="05000000000000000000" pitchFamily="2" charset="2"/>
            </a:endParaRPr>
          </a:p>
          <a:p>
            <a:pPr marL="0" indent="0" algn="just">
              <a:buNone/>
            </a:pPr>
            <a:endParaRPr lang="fr-BE" sz="1600" dirty="0"/>
          </a:p>
        </p:txBody>
      </p:sp>
      <p:pic>
        <p:nvPicPr>
          <p:cNvPr id="2" name="Image 1">
            <a:extLst>
              <a:ext uri="{FF2B5EF4-FFF2-40B4-BE49-F238E27FC236}">
                <a16:creationId xmlns:a16="http://schemas.microsoft.com/office/drawing/2014/main" id="{6D9A9B31-A990-400E-FC03-B0A910ECFE7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240218" y="4016523"/>
            <a:ext cx="1459685" cy="971354"/>
          </a:xfrm>
          <a:prstGeom prst="rect">
            <a:avLst/>
          </a:prstGeom>
          <a:effectLst>
            <a:softEdge rad="31750"/>
          </a:effectLst>
        </p:spPr>
      </p:pic>
      <p:sp>
        <p:nvSpPr>
          <p:cNvPr id="5" name="Titre 1">
            <a:extLst>
              <a:ext uri="{FF2B5EF4-FFF2-40B4-BE49-F238E27FC236}">
                <a16:creationId xmlns:a16="http://schemas.microsoft.com/office/drawing/2014/main" id="{71AF2F65-8B35-291D-8C84-E813B44BB941}"/>
              </a:ext>
            </a:extLst>
          </p:cNvPr>
          <p:cNvSpPr txBox="1">
            <a:spLocks/>
          </p:cNvSpPr>
          <p:nvPr/>
        </p:nvSpPr>
        <p:spPr>
          <a:xfrm>
            <a:off x="2085489" y="348080"/>
            <a:ext cx="6848961" cy="382170"/>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263525" indent="-263525">
              <a:defRPr/>
            </a:pPr>
            <a:r>
              <a:rPr lang="fr-FR" sz="1600" b="1" dirty="0">
                <a:solidFill>
                  <a:srgbClr val="F18700"/>
                </a:solidFill>
                <a:latin typeface="Arial" pitchFamily="34" charset="0"/>
                <a:cs typeface="Arial" pitchFamily="34" charset="0"/>
              </a:rPr>
              <a:t>10. 	les défis pour le gaz</a:t>
            </a:r>
            <a:endParaRPr lang="fr-BE" sz="1600" b="1" dirty="0">
              <a:solidFill>
                <a:srgbClr val="F18700"/>
              </a:solidFill>
              <a:latin typeface="Arial" pitchFamily="34" charset="0"/>
              <a:cs typeface="Arial" pitchFamily="34" charset="0"/>
            </a:endParaRPr>
          </a:p>
        </p:txBody>
      </p:sp>
      <p:sp>
        <p:nvSpPr>
          <p:cNvPr id="10" name="Espace réservé du numéro de diapositive 3">
            <a:extLst>
              <a:ext uri="{FF2B5EF4-FFF2-40B4-BE49-F238E27FC236}">
                <a16:creationId xmlns:a16="http://schemas.microsoft.com/office/drawing/2014/main" id="{524AB227-C384-EF66-30F2-4A7282ABF233}"/>
              </a:ext>
            </a:extLst>
          </p:cNvPr>
          <p:cNvSpPr>
            <a:spLocks noGrp="1"/>
          </p:cNvSpPr>
          <p:nvPr>
            <p:ph type="sldNum" sz="quarter" idx="12"/>
          </p:nvPr>
        </p:nvSpPr>
        <p:spPr>
          <a:xfrm>
            <a:off x="7800476" y="6316867"/>
            <a:ext cx="770468" cy="276999"/>
          </a:xfrm>
        </p:spPr>
        <p:txBody>
          <a:bodyPr/>
          <a:lstStyle/>
          <a:p>
            <a:fld id="{A012BC3B-0702-4DF0-9B65-FC28F4077171}" type="slidenum">
              <a:rPr lang="en-GB" noProof="0" smtClean="0"/>
              <a:pPr/>
              <a:t>36</a:t>
            </a:fld>
            <a:endParaRPr lang="en-GB" noProof="0" dirty="0"/>
          </a:p>
        </p:txBody>
      </p:sp>
    </p:spTree>
    <p:extLst>
      <p:ext uri="{BB962C8B-B14F-4D97-AF65-F5344CB8AC3E}">
        <p14:creationId xmlns:p14="http://schemas.microsoft.com/office/powerpoint/2010/main" val="42448449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067BB5-C9D6-B0B4-F153-CD459912EC31}"/>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F710A9E4-BD69-C0B6-3CFA-EB7EE4FE13AB}"/>
              </a:ext>
            </a:extLst>
          </p:cNvPr>
          <p:cNvSpPr>
            <a:spLocks noGrp="1"/>
          </p:cNvSpPr>
          <p:nvPr>
            <p:ph idx="4294967295"/>
          </p:nvPr>
        </p:nvSpPr>
        <p:spPr>
          <a:xfrm>
            <a:off x="439644" y="1418603"/>
            <a:ext cx="8387822" cy="4093676"/>
          </a:xfrm>
        </p:spPr>
        <p:txBody>
          <a:bodyPr anchor="t">
            <a:normAutofit/>
          </a:bodyPr>
          <a:lstStyle/>
          <a:p>
            <a:pPr marL="0" indent="0" algn="just">
              <a:buNone/>
            </a:pPr>
            <a:endParaRPr lang="fr-BE" sz="1600" dirty="0">
              <a:sym typeface="Wingdings" panose="05000000000000000000" pitchFamily="2" charset="2"/>
            </a:endParaRPr>
          </a:p>
          <a:p>
            <a:pPr marL="0" indent="0" algn="just">
              <a:buNone/>
            </a:pPr>
            <a:endParaRPr lang="fr-BE" sz="1600" dirty="0">
              <a:sym typeface="Wingdings" panose="05000000000000000000" pitchFamily="2" charset="2"/>
            </a:endParaRPr>
          </a:p>
          <a:p>
            <a:pPr marL="0" indent="0" algn="just">
              <a:buNone/>
            </a:pPr>
            <a:endParaRPr lang="fr-BE" sz="1600" dirty="0"/>
          </a:p>
        </p:txBody>
      </p:sp>
      <p:sp>
        <p:nvSpPr>
          <p:cNvPr id="7" name="Titre 1">
            <a:extLst>
              <a:ext uri="{FF2B5EF4-FFF2-40B4-BE49-F238E27FC236}">
                <a16:creationId xmlns:a16="http://schemas.microsoft.com/office/drawing/2014/main" id="{E8E92EC7-9F20-BDF6-2576-205A3E5591C7}"/>
              </a:ext>
            </a:extLst>
          </p:cNvPr>
          <p:cNvSpPr>
            <a:spLocks noGrp="1"/>
          </p:cNvSpPr>
          <p:nvPr>
            <p:ph type="title"/>
          </p:nvPr>
        </p:nvSpPr>
        <p:spPr>
          <a:xfrm>
            <a:off x="439644" y="820131"/>
            <a:ext cx="8635208" cy="525591"/>
          </a:xfrm>
        </p:spPr>
        <p:txBody>
          <a:bodyPr>
            <a:normAutofit fontScale="90000"/>
          </a:bodyPr>
          <a:lstStyle/>
          <a:p>
            <a:br>
              <a:rPr lang="fr-BE" dirty="0">
                <a:solidFill>
                  <a:srgbClr val="C56027"/>
                </a:solidFill>
              </a:rPr>
            </a:br>
            <a:endParaRPr lang="fr-BE" dirty="0">
              <a:solidFill>
                <a:srgbClr val="C56027"/>
              </a:solidFill>
            </a:endParaRPr>
          </a:p>
        </p:txBody>
      </p:sp>
      <p:sp>
        <p:nvSpPr>
          <p:cNvPr id="5" name="ZoneTexte 4">
            <a:extLst>
              <a:ext uri="{FF2B5EF4-FFF2-40B4-BE49-F238E27FC236}">
                <a16:creationId xmlns:a16="http://schemas.microsoft.com/office/drawing/2014/main" id="{C860D550-4DB2-F283-BAAE-3E8C5C415A38}"/>
              </a:ext>
            </a:extLst>
          </p:cNvPr>
          <p:cNvSpPr txBox="1"/>
          <p:nvPr/>
        </p:nvSpPr>
        <p:spPr>
          <a:xfrm>
            <a:off x="1140542" y="3096109"/>
            <a:ext cx="6607277" cy="523220"/>
          </a:xfrm>
          <a:prstGeom prst="rect">
            <a:avLst/>
          </a:prstGeom>
          <a:noFill/>
        </p:spPr>
        <p:txBody>
          <a:bodyPr wrap="square" rtlCol="0">
            <a:spAutoFit/>
          </a:bodyPr>
          <a:lstStyle/>
          <a:p>
            <a:pPr algn="ctr"/>
            <a:r>
              <a:rPr lang="fr-BE" sz="2800" b="1" cap="all" dirty="0">
                <a:solidFill>
                  <a:srgbClr val="F18700"/>
                </a:solidFill>
              </a:rPr>
              <a:t>Merci pour votre attention.</a:t>
            </a:r>
          </a:p>
        </p:txBody>
      </p:sp>
      <p:sp>
        <p:nvSpPr>
          <p:cNvPr id="2" name="Espace réservé du numéro de diapositive 3">
            <a:extLst>
              <a:ext uri="{FF2B5EF4-FFF2-40B4-BE49-F238E27FC236}">
                <a16:creationId xmlns:a16="http://schemas.microsoft.com/office/drawing/2014/main" id="{63A48A70-6AE6-A7A1-EAE3-460663DD6C8C}"/>
              </a:ext>
            </a:extLst>
          </p:cNvPr>
          <p:cNvSpPr>
            <a:spLocks noGrp="1"/>
          </p:cNvSpPr>
          <p:nvPr>
            <p:ph type="sldNum" sz="quarter" idx="12"/>
          </p:nvPr>
        </p:nvSpPr>
        <p:spPr>
          <a:xfrm>
            <a:off x="7800476" y="6316867"/>
            <a:ext cx="770468" cy="276999"/>
          </a:xfrm>
        </p:spPr>
        <p:txBody>
          <a:bodyPr/>
          <a:lstStyle/>
          <a:p>
            <a:fld id="{A012BC3B-0702-4DF0-9B65-FC28F4077171}" type="slidenum">
              <a:rPr lang="en-GB" noProof="0" smtClean="0"/>
              <a:pPr/>
              <a:t>37</a:t>
            </a:fld>
            <a:endParaRPr lang="en-GB" noProof="0" dirty="0"/>
          </a:p>
        </p:txBody>
      </p:sp>
    </p:spTree>
    <p:extLst>
      <p:ext uri="{BB962C8B-B14F-4D97-AF65-F5344CB8AC3E}">
        <p14:creationId xmlns:p14="http://schemas.microsoft.com/office/powerpoint/2010/main" val="1758149784"/>
      </p:ext>
    </p:extLst>
  </p:cSld>
  <p:clrMapOvr>
    <a:masterClrMapping/>
  </p:clrMapOvr>
</p:sld>
</file>

<file path=ppt/theme/theme1.xml><?xml version="1.0" encoding="utf-8"?>
<a:theme xmlns:a="http://schemas.openxmlformats.org/drawingml/2006/main" name="Dividende">
  <a:themeElements>
    <a:clrScheme name="Personnalisé 8">
      <a:dk1>
        <a:srgbClr val="000000"/>
      </a:dk1>
      <a:lt1>
        <a:srgbClr val="FFFFFF"/>
      </a:lt1>
      <a:dk2>
        <a:srgbClr val="545454"/>
      </a:dk2>
      <a:lt2>
        <a:srgbClr val="BFBFBF"/>
      </a:lt2>
      <a:accent1>
        <a:srgbClr val="67CCEB"/>
      </a:accent1>
      <a:accent2>
        <a:srgbClr val="F3E7CE"/>
      </a:accent2>
      <a:accent3>
        <a:srgbClr val="076F7E"/>
      </a:accent3>
      <a:accent4>
        <a:srgbClr val="C56027"/>
      </a:accent4>
      <a:accent5>
        <a:srgbClr val="67CCEB"/>
      </a:accent5>
      <a:accent6>
        <a:srgbClr val="C56027"/>
      </a:accent6>
      <a:hlink>
        <a:srgbClr val="C56027"/>
      </a:hlink>
      <a:folHlink>
        <a:srgbClr val="C5602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ividende">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Présentation1" id="{8F33BB15-B989-401D-9F49-2AEEF2408CCE}" vid="{6FDCB027-0653-454B-B36C-6A85CAA70F92}"/>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Modele_PP_CWaPE_Standard_2021</Template>
  <TotalTime>20447</TotalTime>
  <Words>4639</Words>
  <Application>Microsoft Office PowerPoint</Application>
  <PresentationFormat>Affichage à l'écran (4:3)</PresentationFormat>
  <Paragraphs>375</Paragraphs>
  <Slides>37</Slides>
  <Notes>1</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37</vt:i4>
      </vt:variant>
    </vt:vector>
  </HeadingPairs>
  <TitlesOfParts>
    <vt:vector size="47" baseType="lpstr">
      <vt:lpstr>Aptos</vt:lpstr>
      <vt:lpstr>Arial</vt:lpstr>
      <vt:lpstr>Arial Bold</vt:lpstr>
      <vt:lpstr>Calibri</vt:lpstr>
      <vt:lpstr>Open Sans</vt:lpstr>
      <vt:lpstr>Symbol</vt:lpstr>
      <vt:lpstr>Times New Roman</vt:lpstr>
      <vt:lpstr>Wingdings</vt:lpstr>
      <vt:lpstr>Wingdings 2</vt:lpstr>
      <vt:lpstr>Dividende</vt:lpstr>
      <vt:lpstr>La régulation des secteurs du gaz et de l’électricité</vt:lpstr>
      <vt:lpstr>Présentation PowerPoint</vt:lpstr>
      <vt:lpstr>1.1. la situation en Belgique avant la libéralisation</vt:lpstr>
      <vt:lpstr>1.2. Les jalons ayant précédé l’adoption des directives</vt:lpstr>
      <vt:lpstr>1.3. motivation de l’UE pour libéraliser les marchés de l’énergie</vt:lpstr>
      <vt:lpstr>Présentation PowerPoint</vt:lpstr>
      <vt:lpstr>Présentation PowerPoint</vt:lpstr>
      <vt:lpstr>1.6. Exemple de la Wallonie: quelques dates</vt:lpstr>
      <vt:lpstr>2. le rôle et le statut du régulateur</vt:lpstr>
      <vt:lpstr>2. Le rôle et le statut du régulateur</vt:lpstr>
      <vt:lpstr>2. Le rôle et le statut du régulateur</vt:lpstr>
      <vt:lpstr>2. Le rôle et le statut du régulateur</vt:lpstr>
      <vt:lpstr>2. Le rôle et le statut du régulateur </vt:lpstr>
      <vt:lpstr>Présentation PowerPoint</vt:lpstr>
      <vt:lpstr>Présentation PowerPoint</vt:lpstr>
      <vt:lpstr>Présentation PowerPoint</vt:lpstr>
      <vt:lpstr>Présentation PowerPoint</vt:lpstr>
      <vt:lpstr>Présentation PowerPoint</vt:lpstr>
      <vt:lpstr>4. La coordination enTRE régulateurs dans l’UE </vt:lpstr>
      <vt:lpstr>5. la régulation de l’électricité et du gaz en belgique</vt:lpstr>
      <vt:lpstr>5. LA Régulation de l’électricité et du gaz en belgique</vt:lpstr>
      <vt:lpstr>Présentation PowerPoint</vt:lpstr>
      <vt:lpstr> 5. La régulation de l’électricité et du gaz en belgique</vt:lpstr>
      <vt:lpstr>5. La régulation de l’électricité et du gaz en belgique</vt:lpstr>
      <vt:lpstr> L’ouverture des marchés de l’énergie en Belgique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DE LA PRESENTATION</dc:title>
  <dc:creator>Anne-Cécile SOHY</dc:creator>
  <cp:lastModifiedBy>Stéphane RENIER</cp:lastModifiedBy>
  <cp:revision>346</cp:revision>
  <cp:lastPrinted>2025-12-02T12:23:06Z</cp:lastPrinted>
  <dcterms:created xsi:type="dcterms:W3CDTF">2021-04-22T13:00:55Z</dcterms:created>
  <dcterms:modified xsi:type="dcterms:W3CDTF">2025-12-09T15:55:55Z</dcterms:modified>
</cp:coreProperties>
</file>